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92" r:id="rId1"/>
  </p:sldMasterIdLst>
  <p:notesMasterIdLst>
    <p:notesMasterId r:id="rId14"/>
  </p:notesMasterIdLst>
  <p:sldIdLst>
    <p:sldId id="260" r:id="rId2"/>
    <p:sldId id="317" r:id="rId3"/>
    <p:sldId id="323" r:id="rId4"/>
    <p:sldId id="277" r:id="rId5"/>
    <p:sldId id="316" r:id="rId6"/>
    <p:sldId id="315" r:id="rId7"/>
    <p:sldId id="311" r:id="rId8"/>
    <p:sldId id="322" r:id="rId9"/>
    <p:sldId id="321" r:id="rId10"/>
    <p:sldId id="270" r:id="rId11"/>
    <p:sldId id="319" r:id="rId12"/>
    <p:sldId id="273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D4753"/>
    <a:srgbClr val="C01021"/>
    <a:srgbClr val="F993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150" autoAdjust="0"/>
    <p:restoredTop sz="94434" autoAdjust="0"/>
  </p:normalViewPr>
  <p:slideViewPr>
    <p:cSldViewPr snapToGrid="0">
      <p:cViewPr varScale="1">
        <p:scale>
          <a:sx n="124" d="100"/>
          <a:sy n="124" d="100"/>
        </p:scale>
        <p:origin x="1016" y="16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3E395D-62CB-447E-BD08-11E805417D0B}" type="datetimeFigureOut">
              <a:rPr lang="en-US" smtClean="0"/>
              <a:t>12/7/21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0ECDC2-5A63-49D5-BC07-7C0B0C0E827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18470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ECDC2-5A63-49D5-BC07-7C0B0C0E827B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2016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ECDC2-5A63-49D5-BC07-7C0B0C0E827B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14298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ECDC2-5A63-49D5-BC07-7C0B0C0E827B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91357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ECDC2-5A63-49D5-BC07-7C0B0C0E827B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46255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ECDC2-5A63-49D5-BC07-7C0B0C0E827B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4400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ECDC2-5A63-49D5-BC07-7C0B0C0E827B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017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ECDC2-5A63-49D5-BC07-7C0B0C0E827B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72569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ECDC2-5A63-49D5-BC07-7C0B0C0E827B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00436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ECDC2-5A63-49D5-BC07-7C0B0C0E827B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6763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23900-E07F-4BA6-B3F2-2164D0E6C850}" type="datetime1">
              <a:rPr lang="en-US" smtClean="0"/>
              <a:t>12/7/21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and Proprietary. Copyright (c) by TrueVibez 2020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60997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BEB76-CFEC-42A3-A460-F73A45093F28}" type="datetime1">
              <a:rPr lang="en-US" smtClean="0"/>
              <a:t>12/7/21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and Proprietary. Copyright (c) by TrueVibez 2020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85794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711C0-01FE-4C70-97DC-08C5C1E7C2D5}" type="datetime1">
              <a:rPr lang="en-US" smtClean="0"/>
              <a:t>12/7/21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and Proprietary. Copyright (c) by TrueVibez 2020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37093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56598-DE4C-4537-85AF-5CE39C6D3E6A}" type="datetime1">
              <a:rPr lang="en-US" smtClean="0"/>
              <a:t>12/7/21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and Proprietary. Copyright (c) by TrueVibez 2020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3320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CB4B8-6403-494D-8936-6DA195B26D10}" type="datetime1">
              <a:rPr lang="en-US" smtClean="0"/>
              <a:t>12/7/21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and Proprietary. Copyright (c) by TrueVibez 2020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27356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6B00A-284E-41B7-99F9-AC5DF27011A5}" type="datetime1">
              <a:rPr lang="en-US" smtClean="0"/>
              <a:t>12/7/21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and Proprietary. Copyright (c) by TrueVibez 2020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30497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5CF07-1A13-46D7-9A50-E7A331A8846F}" type="datetime1">
              <a:rPr lang="en-US" smtClean="0"/>
              <a:t>12/7/21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and Proprietary. Copyright (c) by TrueVibez 2020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02187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5D65C4-5B4D-444E-A028-BC75FFFA34E1}" type="datetime1">
              <a:rPr lang="en-US" smtClean="0"/>
              <a:t>12/7/21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and Proprietary. Copyright (c) by TrueVibez 2020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666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1B32B-8452-42F5-8A49-0EAC6B263FB5}" type="datetime1">
              <a:rPr lang="en-US" smtClean="0"/>
              <a:t>12/7/21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and Proprietary. Copyright (c) by TrueVibez 2020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71052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DE974-F603-4D77-91E7-437BD39054A2}" type="datetime1">
              <a:rPr lang="en-US" smtClean="0"/>
              <a:t>12/7/21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and Proprietary. Copyright (c) by TrueVibez 2020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19239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6D9F48-0372-4A1C-B4D7-019519F70BD6}" type="datetime1">
              <a:rPr lang="en-US" smtClean="0"/>
              <a:t>12/7/21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and Proprietary. Copyright (c) by TrueVibez 2020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40263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6041F9-9405-4496-B014-DB95F40DD5BA}" type="datetime1">
              <a:rPr lang="en-US" smtClean="0"/>
              <a:t>12/7/21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Confidential and Proprietary. Copyright (c) by TrueVibez 2020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960F7B-5716-4810-A91D-46252C2EC1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7392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93" r:id="rId1"/>
    <p:sldLayoutId id="2147484094" r:id="rId2"/>
    <p:sldLayoutId id="2147484095" r:id="rId3"/>
    <p:sldLayoutId id="2147484096" r:id="rId4"/>
    <p:sldLayoutId id="2147484097" r:id="rId5"/>
    <p:sldLayoutId id="2147484098" r:id="rId6"/>
    <p:sldLayoutId id="2147484099" r:id="rId7"/>
    <p:sldLayoutId id="2147484100" r:id="rId8"/>
    <p:sldLayoutId id="2147484101" r:id="rId9"/>
    <p:sldLayoutId id="2147484102" r:id="rId10"/>
    <p:sldLayoutId id="2147484103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38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37.tiff"/><Relationship Id="rId5" Type="http://schemas.openxmlformats.org/officeDocument/2006/relationships/image" Target="../media/image5.png"/><Relationship Id="rId10" Type="http://schemas.openxmlformats.org/officeDocument/2006/relationships/image" Target="../media/image36.tiff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42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4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40.png"/><Relationship Id="rId5" Type="http://schemas.openxmlformats.org/officeDocument/2006/relationships/image" Target="../media/image5.png"/><Relationship Id="rId15" Type="http://schemas.openxmlformats.org/officeDocument/2006/relationships/image" Target="../media/image44.png"/><Relationship Id="rId10" Type="http://schemas.openxmlformats.org/officeDocument/2006/relationships/image" Target="../media/image39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tiff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5.jpe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3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6.tif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7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8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9.tiff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2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21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24.png"/><Relationship Id="rId18" Type="http://schemas.openxmlformats.org/officeDocument/2006/relationships/image" Target="../media/image29.svg"/><Relationship Id="rId3" Type="http://schemas.openxmlformats.org/officeDocument/2006/relationships/image" Target="../media/image2.png"/><Relationship Id="rId21" Type="http://schemas.openxmlformats.org/officeDocument/2006/relationships/image" Target="../media/image32.png"/><Relationship Id="rId7" Type="http://schemas.openxmlformats.org/officeDocument/2006/relationships/image" Target="../media/image6.png"/><Relationship Id="rId12" Type="http://schemas.openxmlformats.org/officeDocument/2006/relationships/image" Target="../media/image23.svg"/><Relationship Id="rId17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27.svg"/><Relationship Id="rId20" Type="http://schemas.openxmlformats.org/officeDocument/2006/relationships/image" Target="../media/image31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22.png"/><Relationship Id="rId24" Type="http://schemas.openxmlformats.org/officeDocument/2006/relationships/image" Target="../media/image35.svg"/><Relationship Id="rId5" Type="http://schemas.openxmlformats.org/officeDocument/2006/relationships/image" Target="../media/image4.png"/><Relationship Id="rId15" Type="http://schemas.openxmlformats.org/officeDocument/2006/relationships/image" Target="../media/image26.png"/><Relationship Id="rId23" Type="http://schemas.openxmlformats.org/officeDocument/2006/relationships/image" Target="../media/image34.png"/><Relationship Id="rId10" Type="http://schemas.openxmlformats.org/officeDocument/2006/relationships/image" Target="../media/image9.png"/><Relationship Id="rId19" Type="http://schemas.openxmlformats.org/officeDocument/2006/relationships/image" Target="../media/image30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25.svg"/><Relationship Id="rId22" Type="http://schemas.openxmlformats.org/officeDocument/2006/relationships/image" Target="../media/image3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32230" y="217715"/>
            <a:ext cx="11698514" cy="6415314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5914" y="1091297"/>
            <a:ext cx="8786812" cy="5111401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232230" y="352871"/>
            <a:ext cx="116985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accent5">
                    <a:lumMod val="75000"/>
                  </a:schemeClr>
                </a:solidFill>
                <a:latin typeface="Arial Black" panose="020B0A04020102020204" pitchFamily="34" charset="0"/>
              </a:rPr>
              <a:t>CLIQUE – Experience Luxury At </a:t>
            </a:r>
            <a:r>
              <a:rPr lang="en-US" sz="3200" dirty="0">
                <a:solidFill>
                  <a:schemeClr val="accent5">
                    <a:lumMod val="75000"/>
                  </a:schemeClr>
                </a:solidFill>
                <a:latin typeface="Arial Black" panose="020B0A04020102020204" pitchFamily="34" charset="0"/>
              </a:rPr>
              <a:t>Convenience</a:t>
            </a:r>
            <a:endParaRPr lang="en-US" sz="3200" b="1" i="1" dirty="0">
              <a:solidFill>
                <a:schemeClr val="accent5">
                  <a:lumMod val="7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Confidential and Proprietary. Copyright (c) by </a:t>
            </a:r>
            <a:r>
              <a:rPr lang="en-US" dirty="0" err="1"/>
              <a:t>TrueVibez</a:t>
            </a:r>
            <a:r>
              <a:rPr lang="en-US" dirty="0"/>
              <a:t> 2020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7588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32230" y="217715"/>
            <a:ext cx="11698514" cy="6415314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258" y="246743"/>
            <a:ext cx="856343" cy="7914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58" y="1071676"/>
            <a:ext cx="841375" cy="7621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258" y="1863347"/>
            <a:ext cx="827542" cy="7370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531" y="2544923"/>
            <a:ext cx="764042" cy="75829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1335" y="3298262"/>
            <a:ext cx="778132" cy="79973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335" y="4070762"/>
            <a:ext cx="832757" cy="93685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7630" y="4933765"/>
            <a:ext cx="721506" cy="7588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2894" y="5716162"/>
            <a:ext cx="735013" cy="804117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146630" y="224441"/>
            <a:ext cx="94900" cy="640858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17" name="TextBox 16"/>
          <p:cNvSpPr txBox="1"/>
          <p:nvPr/>
        </p:nvSpPr>
        <p:spPr>
          <a:xfrm>
            <a:off x="1622889" y="368959"/>
            <a:ext cx="514076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dirty="0">
                <a:solidFill>
                  <a:srgbClr val="002060"/>
                </a:solidFill>
                <a:latin typeface="Arial Black" panose="020B0A04020102020204" pitchFamily="34" charset="0"/>
              </a:rPr>
              <a:t>Project Plan – 6 Phased</a:t>
            </a: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1214764" y="1014084"/>
            <a:ext cx="10717419" cy="24128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11700430" y="229638"/>
            <a:ext cx="232913" cy="7796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22" name="Shape">
            <a:extLst>
              <a:ext uri="{FF2B5EF4-FFF2-40B4-BE49-F238E27FC236}">
                <a16:creationId xmlns:a16="http://schemas.microsoft.com/office/drawing/2014/main" id="{BDEA8EB3-34D7-4386-A5BF-C0D10BE34AA1}"/>
              </a:ext>
            </a:extLst>
          </p:cNvPr>
          <p:cNvSpPr/>
          <p:nvPr/>
        </p:nvSpPr>
        <p:spPr>
          <a:xfrm>
            <a:off x="4233919" y="5464890"/>
            <a:ext cx="945180" cy="8781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59" h="21600" extrusionOk="0">
                <a:moveTo>
                  <a:pt x="13399" y="0"/>
                </a:moveTo>
                <a:lnTo>
                  <a:pt x="7761" y="0"/>
                </a:lnTo>
                <a:cubicBezTo>
                  <a:pt x="5999" y="0"/>
                  <a:pt x="4365" y="1031"/>
                  <a:pt x="3484" y="2716"/>
                </a:cubicBezTo>
                <a:lnTo>
                  <a:pt x="661" y="8084"/>
                </a:lnTo>
                <a:cubicBezTo>
                  <a:pt x="-220" y="9761"/>
                  <a:pt x="-220" y="11831"/>
                  <a:pt x="661" y="13516"/>
                </a:cubicBezTo>
                <a:lnTo>
                  <a:pt x="3484" y="18884"/>
                </a:lnTo>
                <a:cubicBezTo>
                  <a:pt x="4365" y="20561"/>
                  <a:pt x="5999" y="21600"/>
                  <a:pt x="7761" y="21600"/>
                </a:cubicBezTo>
                <a:lnTo>
                  <a:pt x="13399" y="21600"/>
                </a:lnTo>
                <a:cubicBezTo>
                  <a:pt x="15161" y="21600"/>
                  <a:pt x="16795" y="20569"/>
                  <a:pt x="17676" y="18884"/>
                </a:cubicBezTo>
                <a:lnTo>
                  <a:pt x="20499" y="13516"/>
                </a:lnTo>
                <a:cubicBezTo>
                  <a:pt x="21380" y="11839"/>
                  <a:pt x="21380" y="9769"/>
                  <a:pt x="20499" y="8084"/>
                </a:cubicBezTo>
                <a:lnTo>
                  <a:pt x="17676" y="2716"/>
                </a:lnTo>
                <a:cubicBezTo>
                  <a:pt x="16795" y="1031"/>
                  <a:pt x="15161" y="0"/>
                  <a:pt x="13399" y="0"/>
                </a:cubicBez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8575" tIns="28575" rIns="274320" bIns="28575" anchor="t"/>
          <a:lstStyle/>
          <a:p>
            <a:pPr algn="r">
              <a:defRPr sz="3000">
                <a:solidFill>
                  <a:srgbClr val="FFFFFF"/>
                </a:solidFill>
              </a:defRPr>
            </a:pPr>
            <a:endParaRPr sz="3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Shape">
            <a:extLst>
              <a:ext uri="{FF2B5EF4-FFF2-40B4-BE49-F238E27FC236}">
                <a16:creationId xmlns:a16="http://schemas.microsoft.com/office/drawing/2014/main" id="{2F8735C0-AA8E-41E9-9EEA-516F88F8DF4A}"/>
              </a:ext>
            </a:extLst>
          </p:cNvPr>
          <p:cNvSpPr/>
          <p:nvPr/>
        </p:nvSpPr>
        <p:spPr>
          <a:xfrm>
            <a:off x="3409452" y="4070279"/>
            <a:ext cx="3029183" cy="23121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78" h="21600" extrusionOk="0">
                <a:moveTo>
                  <a:pt x="2588" y="3154"/>
                </a:moveTo>
                <a:lnTo>
                  <a:pt x="634" y="7653"/>
                </a:lnTo>
                <a:cubicBezTo>
                  <a:pt x="-211" y="9603"/>
                  <a:pt x="-211" y="12003"/>
                  <a:pt x="634" y="13953"/>
                </a:cubicBezTo>
                <a:lnTo>
                  <a:pt x="3954" y="21600"/>
                </a:lnTo>
                <a:lnTo>
                  <a:pt x="5179" y="21600"/>
                </a:lnTo>
                <a:lnTo>
                  <a:pt x="3084" y="16772"/>
                </a:lnTo>
                <a:cubicBezTo>
                  <a:pt x="2239" y="14823"/>
                  <a:pt x="2239" y="12422"/>
                  <a:pt x="3084" y="10473"/>
                </a:cubicBezTo>
                <a:lnTo>
                  <a:pt x="3813" y="8795"/>
                </a:lnTo>
                <a:cubicBezTo>
                  <a:pt x="4658" y="6846"/>
                  <a:pt x="6222" y="5644"/>
                  <a:pt x="7915" y="5644"/>
                </a:cubicBezTo>
                <a:lnTo>
                  <a:pt x="17021" y="5644"/>
                </a:lnTo>
                <a:cubicBezTo>
                  <a:pt x="18966" y="5644"/>
                  <a:pt x="20676" y="3934"/>
                  <a:pt x="21216" y="1447"/>
                </a:cubicBezTo>
                <a:lnTo>
                  <a:pt x="21247" y="1300"/>
                </a:lnTo>
                <a:cubicBezTo>
                  <a:pt x="21389" y="649"/>
                  <a:pt x="21020" y="0"/>
                  <a:pt x="20512" y="0"/>
                </a:cubicBezTo>
                <a:lnTo>
                  <a:pt x="6690" y="0"/>
                </a:lnTo>
                <a:cubicBezTo>
                  <a:pt x="4997" y="3"/>
                  <a:pt x="3433" y="1205"/>
                  <a:pt x="2588" y="3154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8575" tIns="0" rIns="274320" bIns="28575" anchor="t"/>
          <a:lstStyle/>
          <a:p>
            <a:pPr algn="r">
              <a:defRPr sz="3000">
                <a:solidFill>
                  <a:srgbClr val="FFFFFF"/>
                </a:solidFill>
              </a:defRPr>
            </a:pPr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Phase 02</a:t>
            </a:r>
            <a:endParaRPr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4" name="Shape">
            <a:extLst>
              <a:ext uri="{FF2B5EF4-FFF2-40B4-BE49-F238E27FC236}">
                <a16:creationId xmlns:a16="http://schemas.microsoft.com/office/drawing/2014/main" id="{6E6D8058-D984-43BD-8DAF-59BD0C48F36E}"/>
              </a:ext>
            </a:extLst>
          </p:cNvPr>
          <p:cNvSpPr/>
          <p:nvPr/>
        </p:nvSpPr>
        <p:spPr>
          <a:xfrm>
            <a:off x="2980795" y="3377758"/>
            <a:ext cx="3918358" cy="30046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44" h="21600" extrusionOk="0">
                <a:moveTo>
                  <a:pt x="3034" y="2517"/>
                </a:moveTo>
                <a:lnTo>
                  <a:pt x="510" y="8289"/>
                </a:lnTo>
                <a:cubicBezTo>
                  <a:pt x="-170" y="9844"/>
                  <a:pt x="-170" y="11760"/>
                  <a:pt x="510" y="13316"/>
                </a:cubicBezTo>
                <a:lnTo>
                  <a:pt x="4134" y="21600"/>
                </a:lnTo>
                <a:lnTo>
                  <a:pt x="5070" y="21600"/>
                </a:lnTo>
                <a:lnTo>
                  <a:pt x="2380" y="15453"/>
                </a:lnTo>
                <a:cubicBezTo>
                  <a:pt x="1700" y="13898"/>
                  <a:pt x="1700" y="11981"/>
                  <a:pt x="2380" y="10426"/>
                </a:cubicBezTo>
                <a:lnTo>
                  <a:pt x="3970" y="6794"/>
                </a:lnTo>
                <a:cubicBezTo>
                  <a:pt x="4650" y="5238"/>
                  <a:pt x="5909" y="4279"/>
                  <a:pt x="7270" y="4279"/>
                </a:cubicBezTo>
                <a:lnTo>
                  <a:pt x="18057" y="4279"/>
                </a:lnTo>
                <a:cubicBezTo>
                  <a:pt x="19565" y="4279"/>
                  <a:pt x="20891" y="2963"/>
                  <a:pt x="21310" y="1049"/>
                </a:cubicBezTo>
                <a:lnTo>
                  <a:pt x="21320" y="1001"/>
                </a:lnTo>
                <a:cubicBezTo>
                  <a:pt x="21430" y="499"/>
                  <a:pt x="21144" y="0"/>
                  <a:pt x="20750" y="0"/>
                </a:cubicBezTo>
                <a:lnTo>
                  <a:pt x="6334" y="0"/>
                </a:lnTo>
                <a:cubicBezTo>
                  <a:pt x="4972" y="2"/>
                  <a:pt x="3716" y="962"/>
                  <a:pt x="3034" y="2517"/>
                </a:cubicBezTo>
                <a:close/>
              </a:path>
            </a:pathLst>
          </a:custGeom>
          <a:solidFill>
            <a:schemeClr val="accent5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8575" tIns="0" rIns="274320" bIns="28575" anchor="t"/>
          <a:lstStyle/>
          <a:p>
            <a:pPr algn="r">
              <a:defRPr sz="3000">
                <a:solidFill>
                  <a:srgbClr val="FFFFFF"/>
                </a:solidFill>
              </a:defRPr>
            </a:pPr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Phase 03</a:t>
            </a:r>
            <a:endParaRPr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" name="Shape">
            <a:extLst>
              <a:ext uri="{FF2B5EF4-FFF2-40B4-BE49-F238E27FC236}">
                <a16:creationId xmlns:a16="http://schemas.microsoft.com/office/drawing/2014/main" id="{5FBA0E7F-B487-4DD3-B391-4074F1054D57}"/>
              </a:ext>
            </a:extLst>
          </p:cNvPr>
          <p:cNvSpPr/>
          <p:nvPr/>
        </p:nvSpPr>
        <p:spPr>
          <a:xfrm>
            <a:off x="2552142" y="2658350"/>
            <a:ext cx="4876016" cy="37240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81" h="21600" extrusionOk="0">
                <a:moveTo>
                  <a:pt x="3223" y="2226"/>
                </a:moveTo>
                <a:lnTo>
                  <a:pt x="451" y="8579"/>
                </a:lnTo>
                <a:cubicBezTo>
                  <a:pt x="-150" y="9955"/>
                  <a:pt x="-150" y="11649"/>
                  <a:pt x="451" y="13025"/>
                </a:cubicBezTo>
                <a:lnTo>
                  <a:pt x="4194" y="21600"/>
                </a:lnTo>
                <a:lnTo>
                  <a:pt x="4949" y="21600"/>
                </a:lnTo>
                <a:lnTo>
                  <a:pt x="1960" y="14753"/>
                </a:lnTo>
                <a:cubicBezTo>
                  <a:pt x="1360" y="13377"/>
                  <a:pt x="1360" y="11683"/>
                  <a:pt x="1960" y="10307"/>
                </a:cubicBezTo>
                <a:lnTo>
                  <a:pt x="3980" y="5682"/>
                </a:lnTo>
                <a:cubicBezTo>
                  <a:pt x="4580" y="4306"/>
                  <a:pt x="5689" y="3458"/>
                  <a:pt x="6890" y="3458"/>
                </a:cubicBezTo>
                <a:lnTo>
                  <a:pt x="18733" y="3458"/>
                </a:lnTo>
                <a:cubicBezTo>
                  <a:pt x="19947" y="3458"/>
                  <a:pt x="21015" y="2396"/>
                  <a:pt x="21352" y="852"/>
                </a:cubicBezTo>
                <a:lnTo>
                  <a:pt x="21362" y="807"/>
                </a:lnTo>
                <a:cubicBezTo>
                  <a:pt x="21450" y="403"/>
                  <a:pt x="21220" y="0"/>
                  <a:pt x="20903" y="0"/>
                </a:cubicBezTo>
                <a:lnTo>
                  <a:pt x="6134" y="0"/>
                </a:lnTo>
                <a:cubicBezTo>
                  <a:pt x="4933" y="4"/>
                  <a:pt x="3824" y="850"/>
                  <a:pt x="3223" y="2226"/>
                </a:cubicBezTo>
                <a:close/>
              </a:path>
            </a:pathLst>
          </a:custGeom>
          <a:solidFill>
            <a:schemeClr val="tx2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8575" tIns="0" rIns="274320" bIns="28575" anchor="t"/>
          <a:lstStyle/>
          <a:p>
            <a:pPr algn="r">
              <a:defRPr sz="3000">
                <a:solidFill>
                  <a:srgbClr val="FFFFFF"/>
                </a:solidFill>
              </a:defRPr>
            </a:pPr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Phase 04</a:t>
            </a:r>
            <a:endParaRPr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6" name="Shape">
            <a:extLst>
              <a:ext uri="{FF2B5EF4-FFF2-40B4-BE49-F238E27FC236}">
                <a16:creationId xmlns:a16="http://schemas.microsoft.com/office/drawing/2014/main" id="{E76FACF1-C0C6-4CFA-8127-8AF7EBE6DA67}"/>
              </a:ext>
            </a:extLst>
          </p:cNvPr>
          <p:cNvSpPr/>
          <p:nvPr/>
        </p:nvSpPr>
        <p:spPr>
          <a:xfrm>
            <a:off x="2117592" y="1962307"/>
            <a:ext cx="5793353" cy="44201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25" h="21600" extrusionOk="0">
                <a:moveTo>
                  <a:pt x="3562" y="1723"/>
                </a:moveTo>
                <a:lnTo>
                  <a:pt x="349" y="9078"/>
                </a:lnTo>
                <a:cubicBezTo>
                  <a:pt x="-117" y="10145"/>
                  <a:pt x="-117" y="11457"/>
                  <a:pt x="349" y="12523"/>
                </a:cubicBezTo>
                <a:lnTo>
                  <a:pt x="4315" y="21600"/>
                </a:lnTo>
                <a:lnTo>
                  <a:pt x="4945" y="21600"/>
                </a:lnTo>
                <a:lnTo>
                  <a:pt x="1609" y="13964"/>
                </a:lnTo>
                <a:cubicBezTo>
                  <a:pt x="1142" y="12897"/>
                  <a:pt x="1142" y="11585"/>
                  <a:pt x="1609" y="10519"/>
                </a:cubicBezTo>
                <a:lnTo>
                  <a:pt x="4192" y="4604"/>
                </a:lnTo>
                <a:cubicBezTo>
                  <a:pt x="4658" y="3537"/>
                  <a:pt x="5519" y="2882"/>
                  <a:pt x="6450" y="2882"/>
                </a:cubicBezTo>
                <a:lnTo>
                  <a:pt x="19199" y="2882"/>
                </a:lnTo>
                <a:cubicBezTo>
                  <a:pt x="20223" y="2882"/>
                  <a:pt x="21123" y="1988"/>
                  <a:pt x="21407" y="687"/>
                </a:cubicBezTo>
                <a:lnTo>
                  <a:pt x="21408" y="680"/>
                </a:lnTo>
                <a:cubicBezTo>
                  <a:pt x="21483" y="339"/>
                  <a:pt x="21289" y="0"/>
                  <a:pt x="21021" y="0"/>
                </a:cubicBezTo>
                <a:lnTo>
                  <a:pt x="5821" y="0"/>
                </a:lnTo>
                <a:cubicBezTo>
                  <a:pt x="4889" y="0"/>
                  <a:pt x="4029" y="657"/>
                  <a:pt x="3562" y="1723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8575" tIns="0" rIns="274320" bIns="28575" anchor="t"/>
          <a:lstStyle/>
          <a:p>
            <a:pPr algn="r">
              <a:defRPr sz="3000">
                <a:solidFill>
                  <a:srgbClr val="FFFFFF"/>
                </a:solidFill>
              </a:defRPr>
            </a:pPr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Phase 05</a:t>
            </a:r>
            <a:endParaRPr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7" name="Shape">
            <a:extLst>
              <a:ext uri="{FF2B5EF4-FFF2-40B4-BE49-F238E27FC236}">
                <a16:creationId xmlns:a16="http://schemas.microsoft.com/office/drawing/2014/main" id="{AC0F8C9D-4E7D-4884-A33C-9AB9C16D1803}"/>
              </a:ext>
            </a:extLst>
          </p:cNvPr>
          <p:cNvSpPr/>
          <p:nvPr/>
        </p:nvSpPr>
        <p:spPr>
          <a:xfrm>
            <a:off x="3811999" y="4772405"/>
            <a:ext cx="2159608" cy="16100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21" h="21600" extrusionOk="0">
                <a:moveTo>
                  <a:pt x="2342" y="3430"/>
                </a:moveTo>
                <a:lnTo>
                  <a:pt x="672" y="7376"/>
                </a:lnTo>
                <a:cubicBezTo>
                  <a:pt x="-224" y="9497"/>
                  <a:pt x="-224" y="12107"/>
                  <a:pt x="672" y="14228"/>
                </a:cubicBezTo>
                <a:lnTo>
                  <a:pt x="3792" y="21600"/>
                </a:lnTo>
                <a:lnTo>
                  <a:pt x="5461" y="21600"/>
                </a:lnTo>
                <a:lnTo>
                  <a:pt x="4012" y="18174"/>
                </a:lnTo>
                <a:cubicBezTo>
                  <a:pt x="3116" y="16053"/>
                  <a:pt x="3116" y="13443"/>
                  <a:pt x="4012" y="11322"/>
                </a:cubicBezTo>
                <a:lnTo>
                  <a:pt x="4012" y="11322"/>
                </a:lnTo>
                <a:cubicBezTo>
                  <a:pt x="4908" y="9201"/>
                  <a:pt x="6565" y="7896"/>
                  <a:pt x="8358" y="7896"/>
                </a:cubicBezTo>
                <a:lnTo>
                  <a:pt x="15310" y="7896"/>
                </a:lnTo>
                <a:cubicBezTo>
                  <a:pt x="18030" y="7896"/>
                  <a:pt x="20423" y="5440"/>
                  <a:pt x="21178" y="1868"/>
                </a:cubicBezTo>
                <a:lnTo>
                  <a:pt x="21178" y="1868"/>
                </a:lnTo>
                <a:cubicBezTo>
                  <a:pt x="21376" y="932"/>
                  <a:pt x="20860" y="0"/>
                  <a:pt x="20150" y="0"/>
                </a:cubicBezTo>
                <a:lnTo>
                  <a:pt x="6688" y="0"/>
                </a:lnTo>
                <a:cubicBezTo>
                  <a:pt x="4895" y="4"/>
                  <a:pt x="3238" y="1314"/>
                  <a:pt x="2342" y="3430"/>
                </a:cubicBezTo>
                <a:close/>
              </a:path>
            </a:pathLst>
          </a:custGeom>
          <a:solidFill>
            <a:schemeClr val="accent6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8575" tIns="0" rIns="274320" bIns="28575" anchor="t"/>
          <a:lstStyle/>
          <a:p>
            <a:pPr algn="r">
              <a:defRPr sz="3000">
                <a:solidFill>
                  <a:srgbClr val="FFFFFF"/>
                </a:solidFill>
              </a:defRPr>
            </a:pP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Phase</a:t>
            </a:r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</a:t>
            </a:r>
            <a:endParaRPr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FED5D04-F590-4EE7-AE6E-CB470304DDD1}"/>
              </a:ext>
            </a:extLst>
          </p:cNvPr>
          <p:cNvSpPr txBox="1"/>
          <p:nvPr/>
        </p:nvSpPr>
        <p:spPr>
          <a:xfrm>
            <a:off x="8168818" y="1848902"/>
            <a:ext cx="3359879" cy="738664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pPr algn="just"/>
            <a:r>
              <a:rPr lang="en-US" b="1" noProof="1">
                <a:solidFill>
                  <a:schemeClr val="accent3">
                    <a:lumMod val="75000"/>
                  </a:schemeClr>
                </a:solidFill>
              </a:rPr>
              <a:t>Q1 2024</a:t>
            </a:r>
            <a:endParaRPr lang="en-US" noProof="1">
              <a:solidFill>
                <a:schemeClr val="bg1">
                  <a:lumMod val="50000"/>
                </a:schemeClr>
              </a:solidFill>
            </a:endParaRPr>
          </a:p>
          <a:p>
            <a:pPr algn="just"/>
            <a:r>
              <a:rPr lang="en-US" sz="1200" noProof="1"/>
              <a:t>Expand in existing 7 Cities &amp; explore additional scope</a:t>
            </a:r>
          </a:p>
          <a:p>
            <a:pPr algn="just"/>
            <a:r>
              <a:rPr lang="en-US" sz="1200" noProof="1"/>
              <a:t>Target 2000 Restaurants &amp; 1.5 Lacs Customers per city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91DDBAB-5FBD-4A93-BAAA-99E779A56F53}"/>
              </a:ext>
            </a:extLst>
          </p:cNvPr>
          <p:cNvSpPr txBox="1"/>
          <p:nvPr/>
        </p:nvSpPr>
        <p:spPr>
          <a:xfrm>
            <a:off x="7660628" y="2534803"/>
            <a:ext cx="3495053" cy="738664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pPr algn="just"/>
            <a:r>
              <a:rPr lang="en-US" b="1" noProof="1">
                <a:solidFill>
                  <a:schemeClr val="tx2"/>
                </a:solidFill>
              </a:rPr>
              <a:t>Q3 2023</a:t>
            </a:r>
          </a:p>
          <a:p>
            <a:pPr algn="just"/>
            <a:r>
              <a:rPr lang="en-US" sz="1200" noProof="1"/>
              <a:t>Expand in existing 7 Cities &amp; explore additional scope</a:t>
            </a:r>
          </a:p>
          <a:p>
            <a:pPr algn="just"/>
            <a:r>
              <a:rPr lang="en-US" sz="1200" noProof="1"/>
              <a:t>Target 1600 Restaurants &amp; 75K Customers per city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F0590DA-753A-4ED0-92EC-988CC9CA6311}"/>
              </a:ext>
            </a:extLst>
          </p:cNvPr>
          <p:cNvSpPr txBox="1"/>
          <p:nvPr/>
        </p:nvSpPr>
        <p:spPr>
          <a:xfrm>
            <a:off x="7152438" y="3298392"/>
            <a:ext cx="3650545" cy="738664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pPr algn="just"/>
            <a:r>
              <a:rPr lang="en-US" b="1" noProof="1">
                <a:solidFill>
                  <a:schemeClr val="accent5"/>
                </a:solidFill>
              </a:rPr>
              <a:t>Q1 2023</a:t>
            </a:r>
          </a:p>
          <a:p>
            <a:pPr algn="just"/>
            <a:r>
              <a:rPr lang="en-US" sz="1200" noProof="1"/>
              <a:t>Expand in existing 7 Cities &amp; explore additional scope</a:t>
            </a:r>
          </a:p>
          <a:p>
            <a:pPr algn="just"/>
            <a:r>
              <a:rPr lang="en-US" sz="1200" noProof="1"/>
              <a:t>Target 1200 Restaurants &amp; 25K Customers per city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02C0118-5F44-481F-A1DE-AD0BBD8E75AE}"/>
              </a:ext>
            </a:extLst>
          </p:cNvPr>
          <p:cNvSpPr txBox="1"/>
          <p:nvPr/>
        </p:nvSpPr>
        <p:spPr>
          <a:xfrm>
            <a:off x="6657310" y="3997420"/>
            <a:ext cx="3819101" cy="738664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pPr algn="just"/>
            <a:r>
              <a:rPr lang="en-US" b="1" noProof="1">
                <a:solidFill>
                  <a:schemeClr val="accent2">
                    <a:lumMod val="75000"/>
                  </a:schemeClr>
                </a:solidFill>
              </a:rPr>
              <a:t>Q3 2022</a:t>
            </a:r>
          </a:p>
          <a:p>
            <a:pPr algn="just"/>
            <a:r>
              <a:rPr lang="en-US" sz="1200" noProof="1"/>
              <a:t>Expand in existing 7 Cities &amp; explore additional scope</a:t>
            </a:r>
          </a:p>
          <a:p>
            <a:pPr algn="just"/>
            <a:r>
              <a:rPr lang="en-US" sz="1200" noProof="1"/>
              <a:t>Target 800 Restaurants &amp; 10k Customers per city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A5E10EE-BCA8-4BBC-AF4B-E86F68CA8F15}"/>
              </a:ext>
            </a:extLst>
          </p:cNvPr>
          <p:cNvSpPr txBox="1"/>
          <p:nvPr/>
        </p:nvSpPr>
        <p:spPr>
          <a:xfrm>
            <a:off x="6122994" y="4689769"/>
            <a:ext cx="4353418" cy="738664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pPr algn="just"/>
            <a:r>
              <a:rPr lang="en-US" b="1" noProof="1">
                <a:solidFill>
                  <a:schemeClr val="accent6"/>
                </a:solidFill>
              </a:rPr>
              <a:t>Q1 2022</a:t>
            </a:r>
          </a:p>
          <a:p>
            <a:pPr algn="just"/>
            <a:r>
              <a:rPr lang="en-US" sz="1200" noProof="1"/>
              <a:t>Launch in 7 Cities</a:t>
            </a:r>
          </a:p>
          <a:p>
            <a:pPr algn="just"/>
            <a:r>
              <a:rPr lang="en-US" sz="1200" noProof="1"/>
              <a:t>Target 400 Restaurants &amp; 1200 Customers per city</a:t>
            </a:r>
          </a:p>
        </p:txBody>
      </p:sp>
      <p:sp>
        <p:nvSpPr>
          <p:cNvPr id="43" name="Freeform: Shape 93">
            <a:extLst>
              <a:ext uri="{FF2B5EF4-FFF2-40B4-BE49-F238E27FC236}">
                <a16:creationId xmlns:a16="http://schemas.microsoft.com/office/drawing/2014/main" id="{1874174E-54B5-40C4-A46D-CAB2289656B7}"/>
              </a:ext>
            </a:extLst>
          </p:cNvPr>
          <p:cNvSpPr/>
          <p:nvPr/>
        </p:nvSpPr>
        <p:spPr>
          <a:xfrm>
            <a:off x="4437755" y="5632899"/>
            <a:ext cx="528979" cy="529648"/>
          </a:xfrm>
          <a:custGeom>
            <a:avLst/>
            <a:gdLst>
              <a:gd name="connsiteX0" fmla="*/ 157458 w 561199"/>
              <a:gd name="connsiteY0" fmla="*/ 105683 h 561908"/>
              <a:gd name="connsiteX1" fmla="*/ 171643 w 561199"/>
              <a:gd name="connsiteY1" fmla="*/ 115612 h 561908"/>
              <a:gd name="connsiteX2" fmla="*/ 200722 w 561199"/>
              <a:gd name="connsiteY2" fmla="*/ 271648 h 561908"/>
              <a:gd name="connsiteX3" fmla="*/ 243278 w 561199"/>
              <a:gd name="connsiteY3" fmla="*/ 158877 h 561908"/>
              <a:gd name="connsiteX4" fmla="*/ 251789 w 561199"/>
              <a:gd name="connsiteY4" fmla="*/ 151075 h 561908"/>
              <a:gd name="connsiteX5" fmla="*/ 267392 w 561199"/>
              <a:gd name="connsiteY5" fmla="*/ 159586 h 561908"/>
              <a:gd name="connsiteX6" fmla="*/ 290088 w 561199"/>
              <a:gd name="connsiteY6" fmla="*/ 238313 h 561908"/>
              <a:gd name="connsiteX7" fmla="*/ 317040 w 561199"/>
              <a:gd name="connsiteY7" fmla="*/ 209234 h 561908"/>
              <a:gd name="connsiteX8" fmla="*/ 326260 w 561199"/>
              <a:gd name="connsiteY8" fmla="*/ 203560 h 561908"/>
              <a:gd name="connsiteX9" fmla="*/ 366687 w 561199"/>
              <a:gd name="connsiteY9" fmla="*/ 203560 h 561908"/>
              <a:gd name="connsiteX10" fmla="*/ 367397 w 561199"/>
              <a:gd name="connsiteY10" fmla="*/ 203560 h 561908"/>
              <a:gd name="connsiteX11" fmla="*/ 367397 w 561199"/>
              <a:gd name="connsiteY11" fmla="*/ 231930 h 561908"/>
              <a:gd name="connsiteX12" fmla="*/ 332643 w 561199"/>
              <a:gd name="connsiteY12" fmla="*/ 231930 h 561908"/>
              <a:gd name="connsiteX13" fmla="*/ 294344 w 561199"/>
              <a:gd name="connsiteY13" fmla="*/ 271648 h 561908"/>
              <a:gd name="connsiteX14" fmla="*/ 288670 w 561199"/>
              <a:gd name="connsiteY14" fmla="*/ 275194 h 561908"/>
              <a:gd name="connsiteX15" fmla="*/ 273066 w 561199"/>
              <a:gd name="connsiteY15" fmla="*/ 266683 h 561908"/>
              <a:gd name="connsiteX16" fmla="*/ 254626 w 561199"/>
              <a:gd name="connsiteY16" fmla="*/ 202850 h 561908"/>
              <a:gd name="connsiteX17" fmla="*/ 209233 w 561199"/>
              <a:gd name="connsiteY17" fmla="*/ 322005 h 561908"/>
              <a:gd name="connsiteX18" fmla="*/ 197176 w 561199"/>
              <a:gd name="connsiteY18" fmla="*/ 329806 h 561908"/>
              <a:gd name="connsiteX19" fmla="*/ 195758 w 561199"/>
              <a:gd name="connsiteY19" fmla="*/ 329806 h 561908"/>
              <a:gd name="connsiteX20" fmla="*/ 184410 w 561199"/>
              <a:gd name="connsiteY20" fmla="*/ 319877 h 561908"/>
              <a:gd name="connsiteX21" fmla="*/ 156040 w 561199"/>
              <a:gd name="connsiteY21" fmla="*/ 167388 h 561908"/>
              <a:gd name="connsiteX22" fmla="*/ 138308 w 561199"/>
              <a:gd name="connsiteY22" fmla="*/ 221291 h 561908"/>
              <a:gd name="connsiteX23" fmla="*/ 126251 w 561199"/>
              <a:gd name="connsiteY23" fmla="*/ 231930 h 561908"/>
              <a:gd name="connsiteX24" fmla="*/ 61709 w 561199"/>
              <a:gd name="connsiteY24" fmla="*/ 231930 h 561908"/>
              <a:gd name="connsiteX25" fmla="*/ 61709 w 561199"/>
              <a:gd name="connsiteY25" fmla="*/ 203560 h 561908"/>
              <a:gd name="connsiteX26" fmla="*/ 117031 w 561199"/>
              <a:gd name="connsiteY26" fmla="*/ 203560 h 561908"/>
              <a:gd name="connsiteX27" fmla="*/ 147529 w 561199"/>
              <a:gd name="connsiteY27" fmla="*/ 114194 h 561908"/>
              <a:gd name="connsiteX28" fmla="*/ 157458 w 561199"/>
              <a:gd name="connsiteY28" fmla="*/ 105683 h 561908"/>
              <a:gd name="connsiteX29" fmla="*/ 214198 w 561199"/>
              <a:gd name="connsiteY29" fmla="*/ 43978 h 561908"/>
              <a:gd name="connsiteX30" fmla="*/ 43978 w 561199"/>
              <a:gd name="connsiteY30" fmla="*/ 214198 h 561908"/>
              <a:gd name="connsiteX31" fmla="*/ 214198 w 561199"/>
              <a:gd name="connsiteY31" fmla="*/ 384419 h 561908"/>
              <a:gd name="connsiteX32" fmla="*/ 384419 w 561199"/>
              <a:gd name="connsiteY32" fmla="*/ 214198 h 561908"/>
              <a:gd name="connsiteX33" fmla="*/ 214198 w 561199"/>
              <a:gd name="connsiteY33" fmla="*/ 43978 h 561908"/>
              <a:gd name="connsiteX34" fmla="*/ 214198 w 561199"/>
              <a:gd name="connsiteY34" fmla="*/ 4 h 561908"/>
              <a:gd name="connsiteX35" fmla="*/ 426974 w 561199"/>
              <a:gd name="connsiteY35" fmla="*/ 214907 h 561908"/>
              <a:gd name="connsiteX36" fmla="*/ 383000 w 561199"/>
              <a:gd name="connsiteY36" fmla="*/ 343991 h 561908"/>
              <a:gd name="connsiteX37" fmla="*/ 414916 w 561199"/>
              <a:gd name="connsiteY37" fmla="*/ 375198 h 561908"/>
              <a:gd name="connsiteX38" fmla="*/ 458890 w 561199"/>
              <a:gd name="connsiteY38" fmla="*/ 388674 h 561908"/>
              <a:gd name="connsiteX39" fmla="*/ 546837 w 561199"/>
              <a:gd name="connsiteY39" fmla="*/ 477331 h 561908"/>
              <a:gd name="connsiteX40" fmla="*/ 546837 w 561199"/>
              <a:gd name="connsiteY40" fmla="*/ 547547 h 561908"/>
              <a:gd name="connsiteX41" fmla="*/ 476621 w 561199"/>
              <a:gd name="connsiteY41" fmla="*/ 547547 h 561908"/>
              <a:gd name="connsiteX42" fmla="*/ 387965 w 561199"/>
              <a:gd name="connsiteY42" fmla="*/ 458890 h 561908"/>
              <a:gd name="connsiteX43" fmla="*/ 374489 w 561199"/>
              <a:gd name="connsiteY43" fmla="*/ 414207 h 561908"/>
              <a:gd name="connsiteX44" fmla="*/ 343282 w 561199"/>
              <a:gd name="connsiteY44" fmla="*/ 383000 h 561908"/>
              <a:gd name="connsiteX45" fmla="*/ 212780 w 561199"/>
              <a:gd name="connsiteY45" fmla="*/ 426974 h 561908"/>
              <a:gd name="connsiteX46" fmla="*/ 4 w 561199"/>
              <a:gd name="connsiteY46" fmla="*/ 212780 h 561908"/>
              <a:gd name="connsiteX47" fmla="*/ 214198 w 561199"/>
              <a:gd name="connsiteY47" fmla="*/ 4 h 561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561199" h="561908">
                <a:moveTo>
                  <a:pt x="157458" y="105683"/>
                </a:moveTo>
                <a:cubicBezTo>
                  <a:pt x="163841" y="104264"/>
                  <a:pt x="170225" y="108520"/>
                  <a:pt x="171643" y="115612"/>
                </a:cubicBezTo>
                <a:lnTo>
                  <a:pt x="200722" y="271648"/>
                </a:lnTo>
                <a:lnTo>
                  <a:pt x="243278" y="158877"/>
                </a:lnTo>
                <a:cubicBezTo>
                  <a:pt x="244696" y="154621"/>
                  <a:pt x="248242" y="152493"/>
                  <a:pt x="251789" y="151075"/>
                </a:cubicBezTo>
                <a:cubicBezTo>
                  <a:pt x="258172" y="148947"/>
                  <a:pt x="265264" y="153203"/>
                  <a:pt x="267392" y="159586"/>
                </a:cubicBezTo>
                <a:lnTo>
                  <a:pt x="290088" y="238313"/>
                </a:lnTo>
                <a:lnTo>
                  <a:pt x="317040" y="209234"/>
                </a:lnTo>
                <a:cubicBezTo>
                  <a:pt x="319168" y="206397"/>
                  <a:pt x="322714" y="204269"/>
                  <a:pt x="326260" y="203560"/>
                </a:cubicBezTo>
                <a:lnTo>
                  <a:pt x="366687" y="203560"/>
                </a:lnTo>
                <a:lnTo>
                  <a:pt x="367397" y="203560"/>
                </a:lnTo>
                <a:lnTo>
                  <a:pt x="367397" y="231930"/>
                </a:lnTo>
                <a:lnTo>
                  <a:pt x="332643" y="231930"/>
                </a:lnTo>
                <a:lnTo>
                  <a:pt x="294344" y="271648"/>
                </a:lnTo>
                <a:cubicBezTo>
                  <a:pt x="292925" y="273066"/>
                  <a:pt x="290797" y="274485"/>
                  <a:pt x="288670" y="275194"/>
                </a:cubicBezTo>
                <a:cubicBezTo>
                  <a:pt x="281577" y="277322"/>
                  <a:pt x="275194" y="273066"/>
                  <a:pt x="273066" y="266683"/>
                </a:cubicBezTo>
                <a:lnTo>
                  <a:pt x="254626" y="202850"/>
                </a:lnTo>
                <a:lnTo>
                  <a:pt x="209233" y="322005"/>
                </a:lnTo>
                <a:cubicBezTo>
                  <a:pt x="207106" y="326969"/>
                  <a:pt x="202141" y="329806"/>
                  <a:pt x="197176" y="329806"/>
                </a:cubicBezTo>
                <a:lnTo>
                  <a:pt x="195758" y="329806"/>
                </a:lnTo>
                <a:cubicBezTo>
                  <a:pt x="190084" y="329806"/>
                  <a:pt x="185119" y="325551"/>
                  <a:pt x="184410" y="319877"/>
                </a:cubicBezTo>
                <a:lnTo>
                  <a:pt x="156040" y="167388"/>
                </a:lnTo>
                <a:lnTo>
                  <a:pt x="138308" y="221291"/>
                </a:lnTo>
                <a:cubicBezTo>
                  <a:pt x="136890" y="226965"/>
                  <a:pt x="131925" y="231220"/>
                  <a:pt x="126251" y="231930"/>
                </a:cubicBezTo>
                <a:lnTo>
                  <a:pt x="61709" y="231930"/>
                </a:lnTo>
                <a:lnTo>
                  <a:pt x="61709" y="203560"/>
                </a:lnTo>
                <a:lnTo>
                  <a:pt x="117031" y="203560"/>
                </a:lnTo>
                <a:lnTo>
                  <a:pt x="147529" y="114194"/>
                </a:lnTo>
                <a:cubicBezTo>
                  <a:pt x="149656" y="109938"/>
                  <a:pt x="153203" y="106392"/>
                  <a:pt x="157458" y="105683"/>
                </a:cubicBezTo>
                <a:close/>
                <a:moveTo>
                  <a:pt x="214198" y="43978"/>
                </a:moveTo>
                <a:cubicBezTo>
                  <a:pt x="119868" y="43978"/>
                  <a:pt x="43978" y="119868"/>
                  <a:pt x="43978" y="214198"/>
                </a:cubicBezTo>
                <a:cubicBezTo>
                  <a:pt x="43978" y="308529"/>
                  <a:pt x="119868" y="384419"/>
                  <a:pt x="214198" y="384419"/>
                </a:cubicBezTo>
                <a:cubicBezTo>
                  <a:pt x="307819" y="384419"/>
                  <a:pt x="384419" y="307819"/>
                  <a:pt x="384419" y="214198"/>
                </a:cubicBezTo>
                <a:cubicBezTo>
                  <a:pt x="384419" y="119868"/>
                  <a:pt x="308529" y="43978"/>
                  <a:pt x="214198" y="43978"/>
                </a:cubicBezTo>
                <a:close/>
                <a:moveTo>
                  <a:pt x="214198" y="4"/>
                </a:moveTo>
                <a:cubicBezTo>
                  <a:pt x="331934" y="713"/>
                  <a:pt x="427683" y="96462"/>
                  <a:pt x="426974" y="214907"/>
                </a:cubicBezTo>
                <a:cubicBezTo>
                  <a:pt x="426974" y="261718"/>
                  <a:pt x="411370" y="307110"/>
                  <a:pt x="383000" y="343991"/>
                </a:cubicBezTo>
                <a:lnTo>
                  <a:pt x="414916" y="375198"/>
                </a:lnTo>
                <a:cubicBezTo>
                  <a:pt x="430520" y="371652"/>
                  <a:pt x="447542" y="377326"/>
                  <a:pt x="458890" y="388674"/>
                </a:cubicBezTo>
                <a:lnTo>
                  <a:pt x="546837" y="477331"/>
                </a:lnTo>
                <a:cubicBezTo>
                  <a:pt x="565987" y="496480"/>
                  <a:pt x="565987" y="528397"/>
                  <a:pt x="546837" y="547547"/>
                </a:cubicBezTo>
                <a:cubicBezTo>
                  <a:pt x="527687" y="566696"/>
                  <a:pt x="495771" y="566696"/>
                  <a:pt x="476621" y="547547"/>
                </a:cubicBezTo>
                <a:lnTo>
                  <a:pt x="387965" y="458890"/>
                </a:lnTo>
                <a:cubicBezTo>
                  <a:pt x="376617" y="446833"/>
                  <a:pt x="371652" y="430520"/>
                  <a:pt x="374489" y="414207"/>
                </a:cubicBezTo>
                <a:lnTo>
                  <a:pt x="343282" y="383000"/>
                </a:lnTo>
                <a:cubicBezTo>
                  <a:pt x="305692" y="411370"/>
                  <a:pt x="259590" y="426974"/>
                  <a:pt x="212780" y="426974"/>
                </a:cubicBezTo>
                <a:cubicBezTo>
                  <a:pt x="95044" y="426264"/>
                  <a:pt x="-705" y="330515"/>
                  <a:pt x="4" y="212780"/>
                </a:cubicBezTo>
                <a:cubicBezTo>
                  <a:pt x="713" y="95044"/>
                  <a:pt x="96462" y="-705"/>
                  <a:pt x="214198" y="4"/>
                </a:cubicBezTo>
                <a:close/>
              </a:path>
            </a:pathLst>
          </a:custGeom>
          <a:solidFill>
            <a:srgbClr val="000000">
              <a:alpha val="80000"/>
            </a:srgbClr>
          </a:solidFill>
          <a:ln w="704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350" dirty="0"/>
          </a:p>
        </p:txBody>
      </p:sp>
      <p:sp>
        <p:nvSpPr>
          <p:cNvPr id="44" name="Shape">
            <a:extLst>
              <a:ext uri="{FF2B5EF4-FFF2-40B4-BE49-F238E27FC236}">
                <a16:creationId xmlns:a16="http://schemas.microsoft.com/office/drawing/2014/main" id="{E76FACF1-C0C6-4CFA-8127-8AF7EBE6DA67}"/>
              </a:ext>
            </a:extLst>
          </p:cNvPr>
          <p:cNvSpPr/>
          <p:nvPr/>
        </p:nvSpPr>
        <p:spPr>
          <a:xfrm>
            <a:off x="1625571" y="1152513"/>
            <a:ext cx="6795701" cy="52299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25" h="21600" extrusionOk="0">
                <a:moveTo>
                  <a:pt x="3562" y="1723"/>
                </a:moveTo>
                <a:lnTo>
                  <a:pt x="349" y="9078"/>
                </a:lnTo>
                <a:cubicBezTo>
                  <a:pt x="-117" y="10145"/>
                  <a:pt x="-117" y="11457"/>
                  <a:pt x="349" y="12523"/>
                </a:cubicBezTo>
                <a:lnTo>
                  <a:pt x="4315" y="21600"/>
                </a:lnTo>
                <a:lnTo>
                  <a:pt x="4945" y="21600"/>
                </a:lnTo>
                <a:lnTo>
                  <a:pt x="1609" y="13964"/>
                </a:lnTo>
                <a:cubicBezTo>
                  <a:pt x="1142" y="12897"/>
                  <a:pt x="1142" y="11585"/>
                  <a:pt x="1609" y="10519"/>
                </a:cubicBezTo>
                <a:lnTo>
                  <a:pt x="4192" y="4604"/>
                </a:lnTo>
                <a:cubicBezTo>
                  <a:pt x="4658" y="3537"/>
                  <a:pt x="5519" y="2882"/>
                  <a:pt x="6450" y="2882"/>
                </a:cubicBezTo>
                <a:lnTo>
                  <a:pt x="19199" y="2882"/>
                </a:lnTo>
                <a:cubicBezTo>
                  <a:pt x="20223" y="2882"/>
                  <a:pt x="21123" y="1988"/>
                  <a:pt x="21407" y="687"/>
                </a:cubicBezTo>
                <a:lnTo>
                  <a:pt x="21408" y="680"/>
                </a:lnTo>
                <a:cubicBezTo>
                  <a:pt x="21483" y="339"/>
                  <a:pt x="21289" y="0"/>
                  <a:pt x="21021" y="0"/>
                </a:cubicBezTo>
                <a:lnTo>
                  <a:pt x="5821" y="0"/>
                </a:lnTo>
                <a:cubicBezTo>
                  <a:pt x="4889" y="0"/>
                  <a:pt x="4029" y="657"/>
                  <a:pt x="3562" y="1723"/>
                </a:cubicBezTo>
                <a:close/>
              </a:path>
            </a:pathLst>
          </a:custGeom>
          <a:solidFill>
            <a:srgbClr val="92D05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8575" tIns="0" rIns="274320" bIns="28575" anchor="t"/>
          <a:lstStyle/>
          <a:p>
            <a:pPr algn="r">
              <a:defRPr sz="3000">
                <a:solidFill>
                  <a:srgbClr val="FFFFFF"/>
                </a:solidFill>
              </a:defRPr>
            </a:pPr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Phase 06</a:t>
            </a:r>
            <a:endParaRPr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FED5D04-F590-4EE7-AE6E-CB470304DDD1}"/>
              </a:ext>
            </a:extLst>
          </p:cNvPr>
          <p:cNvSpPr txBox="1"/>
          <p:nvPr/>
        </p:nvSpPr>
        <p:spPr>
          <a:xfrm>
            <a:off x="8524318" y="1057375"/>
            <a:ext cx="3406426" cy="738664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pPr algn="just"/>
            <a:r>
              <a:rPr lang="en-US" b="1" noProof="1">
                <a:solidFill>
                  <a:srgbClr val="92D050"/>
                </a:solidFill>
              </a:rPr>
              <a:t>Q3 2024</a:t>
            </a:r>
            <a:endParaRPr lang="en-US" sz="900" b="1" noProof="1">
              <a:solidFill>
                <a:srgbClr val="92D050"/>
              </a:solidFill>
            </a:endParaRPr>
          </a:p>
          <a:p>
            <a:pPr algn="just"/>
            <a:r>
              <a:rPr lang="en-US" sz="1200" noProof="1"/>
              <a:t>Expand in existing 7 Cities &amp; explore additional scope</a:t>
            </a:r>
          </a:p>
          <a:p>
            <a:pPr algn="just"/>
            <a:r>
              <a:rPr lang="en-US" sz="1200" noProof="1"/>
              <a:t>Target 2400 Restaurants &amp; 3 Lacs Customers per city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7215934" y="5504763"/>
            <a:ext cx="471480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B0F0"/>
                </a:solidFill>
              </a:rPr>
              <a:t>Company Registration          : July 2020 - Complete</a:t>
            </a:r>
          </a:p>
          <a:p>
            <a:r>
              <a:rPr lang="en-US" sz="1600" dirty="0"/>
              <a:t>MVP PoC	         	          : Dec 2021</a:t>
            </a:r>
          </a:p>
          <a:p>
            <a:r>
              <a:rPr lang="en-US" sz="1600" dirty="0"/>
              <a:t>Foundation Period 	          : Q1 2022</a:t>
            </a:r>
          </a:p>
          <a:p>
            <a:r>
              <a:rPr lang="en-US" b="1" dirty="0">
                <a:solidFill>
                  <a:srgbClr val="00B050"/>
                </a:solidFill>
              </a:rPr>
              <a:t>Launch   : Q1 2022</a:t>
            </a:r>
          </a:p>
        </p:txBody>
      </p:sp>
      <p:cxnSp>
        <p:nvCxnSpPr>
          <p:cNvPr id="58" name="Elbow Connector 57"/>
          <p:cNvCxnSpPr/>
          <p:nvPr/>
        </p:nvCxnSpPr>
        <p:spPr>
          <a:xfrm rot="16200000" flipH="1">
            <a:off x="6642433" y="5332559"/>
            <a:ext cx="278018" cy="873748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D02C0118-5F44-481F-A1DE-AD0BBD8E75AE}"/>
              </a:ext>
            </a:extLst>
          </p:cNvPr>
          <p:cNvSpPr txBox="1"/>
          <p:nvPr/>
        </p:nvSpPr>
        <p:spPr>
          <a:xfrm rot="18638249">
            <a:off x="2873989" y="1320092"/>
            <a:ext cx="844450" cy="461665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pPr algn="just"/>
            <a:r>
              <a:rPr lang="en-US" sz="1200" noProof="1">
                <a:solidFill>
                  <a:srgbClr val="7030A0"/>
                </a:solidFill>
              </a:rPr>
              <a:t>3600 FL3</a:t>
            </a:r>
          </a:p>
          <a:p>
            <a:pPr algn="just"/>
            <a:r>
              <a:rPr lang="en-US" sz="1200" noProof="1">
                <a:solidFill>
                  <a:srgbClr val="7030A0"/>
                </a:solidFill>
              </a:rPr>
              <a:t>36Lacs FL4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02C0118-5F44-481F-A1DE-AD0BBD8E75AE}"/>
              </a:ext>
            </a:extLst>
          </p:cNvPr>
          <p:cNvSpPr txBox="1"/>
          <p:nvPr/>
        </p:nvSpPr>
        <p:spPr>
          <a:xfrm rot="18710634">
            <a:off x="3054186" y="1643784"/>
            <a:ext cx="1719386" cy="461665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pPr algn="just"/>
            <a:r>
              <a:rPr lang="en-US" sz="1200" b="1" noProof="1">
                <a:solidFill>
                  <a:srgbClr val="FFFF00"/>
                </a:solidFill>
              </a:rPr>
              <a:t>3000 FL3</a:t>
            </a:r>
          </a:p>
          <a:p>
            <a:pPr algn="just"/>
            <a:r>
              <a:rPr lang="en-US" sz="1200" b="1" noProof="1">
                <a:solidFill>
                  <a:srgbClr val="FFFF00"/>
                </a:solidFill>
              </a:rPr>
              <a:t>30 Lacs FL4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D02C0118-5F44-481F-A1DE-AD0BBD8E75AE}"/>
              </a:ext>
            </a:extLst>
          </p:cNvPr>
          <p:cNvSpPr txBox="1"/>
          <p:nvPr/>
        </p:nvSpPr>
        <p:spPr>
          <a:xfrm rot="18528186">
            <a:off x="3310335" y="2735875"/>
            <a:ext cx="849840" cy="461665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pPr algn="just"/>
            <a:r>
              <a:rPr lang="en-US" sz="1200" b="1" noProof="1">
                <a:solidFill>
                  <a:srgbClr val="FFFF00"/>
                </a:solidFill>
              </a:rPr>
              <a:t>2400 FL3</a:t>
            </a:r>
          </a:p>
          <a:p>
            <a:pPr algn="just"/>
            <a:r>
              <a:rPr lang="en-US" sz="1200" b="1" noProof="1">
                <a:solidFill>
                  <a:srgbClr val="FFFF00"/>
                </a:solidFill>
              </a:rPr>
              <a:t>24 Lacs FL4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D02C0118-5F44-481F-A1DE-AD0BBD8E75AE}"/>
              </a:ext>
            </a:extLst>
          </p:cNvPr>
          <p:cNvSpPr txBox="1"/>
          <p:nvPr/>
        </p:nvSpPr>
        <p:spPr>
          <a:xfrm rot="18510757">
            <a:off x="3333578" y="3108557"/>
            <a:ext cx="1719386" cy="461665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pPr algn="just"/>
            <a:r>
              <a:rPr lang="en-US" sz="1200" b="1" noProof="1">
                <a:solidFill>
                  <a:srgbClr val="FFFF00"/>
                </a:solidFill>
              </a:rPr>
              <a:t>1800 FL3</a:t>
            </a:r>
          </a:p>
          <a:p>
            <a:pPr algn="just"/>
            <a:r>
              <a:rPr lang="en-US" sz="1200" b="1" noProof="1">
                <a:solidFill>
                  <a:srgbClr val="FFFF00"/>
                </a:solidFill>
              </a:rPr>
              <a:t>18 Lacs FL4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D02C0118-5F44-481F-A1DE-AD0BBD8E75AE}"/>
              </a:ext>
            </a:extLst>
          </p:cNvPr>
          <p:cNvSpPr txBox="1"/>
          <p:nvPr/>
        </p:nvSpPr>
        <p:spPr>
          <a:xfrm rot="18408961">
            <a:off x="3766192" y="4200052"/>
            <a:ext cx="803063" cy="461665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pPr algn="just"/>
            <a:r>
              <a:rPr lang="en-US" sz="1200" b="1" noProof="1">
                <a:solidFill>
                  <a:srgbClr val="FFFF00"/>
                </a:solidFill>
              </a:rPr>
              <a:t>1200 FL3</a:t>
            </a:r>
          </a:p>
          <a:p>
            <a:pPr algn="just"/>
            <a:r>
              <a:rPr lang="en-US" sz="1200" b="1" noProof="1">
                <a:solidFill>
                  <a:srgbClr val="FFFF00"/>
                </a:solidFill>
              </a:rPr>
              <a:t>12Lacs  FL4</a:t>
            </a:r>
          </a:p>
        </p:txBody>
      </p:sp>
      <p:cxnSp>
        <p:nvCxnSpPr>
          <p:cNvPr id="66" name="Elbow Connector 65"/>
          <p:cNvCxnSpPr/>
          <p:nvPr/>
        </p:nvCxnSpPr>
        <p:spPr>
          <a:xfrm rot="16200000" flipH="1">
            <a:off x="6642426" y="5585652"/>
            <a:ext cx="278018" cy="873748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1173446" y="6356350"/>
            <a:ext cx="4114800" cy="365125"/>
          </a:xfrm>
        </p:spPr>
        <p:txBody>
          <a:bodyPr/>
          <a:lstStyle/>
          <a:p>
            <a:r>
              <a:rPr lang="en-US" dirty="0"/>
              <a:t>Confidential and Proprietary. Copyright (c) by </a:t>
            </a:r>
            <a:r>
              <a:rPr lang="en-US" dirty="0" err="1"/>
              <a:t>TrueVibez</a:t>
            </a:r>
            <a:r>
              <a:rPr lang="en-US" dirty="0"/>
              <a:t> 2020</a:t>
            </a:r>
          </a:p>
        </p:txBody>
      </p:sp>
      <p:cxnSp>
        <p:nvCxnSpPr>
          <p:cNvPr id="40" name="Elbow Connector 39"/>
          <p:cNvCxnSpPr/>
          <p:nvPr/>
        </p:nvCxnSpPr>
        <p:spPr>
          <a:xfrm rot="16200000" flipH="1">
            <a:off x="6637660" y="5809491"/>
            <a:ext cx="278018" cy="873748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>
            <a:off x="6339795" y="5643592"/>
            <a:ext cx="873748" cy="134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1528697" y="6356350"/>
            <a:ext cx="407000" cy="365125"/>
          </a:xfrm>
        </p:spPr>
        <p:txBody>
          <a:bodyPr/>
          <a:lstStyle/>
          <a:p>
            <a:fld id="{D4960F7B-5716-4810-A91D-46252C2EC1F4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70439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32230" y="217715"/>
            <a:ext cx="11698514" cy="6415314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258" y="246743"/>
            <a:ext cx="856343" cy="7914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58" y="1071676"/>
            <a:ext cx="841375" cy="7621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258" y="1863347"/>
            <a:ext cx="827542" cy="7370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531" y="2544923"/>
            <a:ext cx="764042" cy="75829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1335" y="3298262"/>
            <a:ext cx="778132" cy="79973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335" y="4070762"/>
            <a:ext cx="832757" cy="93685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7630" y="4933765"/>
            <a:ext cx="721506" cy="7588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2894" y="5716162"/>
            <a:ext cx="735013" cy="804117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146630" y="224441"/>
            <a:ext cx="94900" cy="640858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17" name="TextBox 16"/>
          <p:cNvSpPr txBox="1"/>
          <p:nvPr/>
        </p:nvSpPr>
        <p:spPr>
          <a:xfrm>
            <a:off x="1622888" y="368959"/>
            <a:ext cx="632432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dirty="0">
                <a:solidFill>
                  <a:srgbClr val="002060"/>
                </a:solidFill>
                <a:latin typeface="Arial Black" panose="020B0A04020102020204" pitchFamily="34" charset="0"/>
              </a:rPr>
              <a:t>Our Team</a:t>
            </a:r>
            <a:endParaRPr lang="en-US" sz="2700" b="1" dirty="0">
              <a:solidFill>
                <a:srgbClr val="7030A0"/>
              </a:solidFill>
              <a:latin typeface="Arial Black" panose="020B0A04020102020204" pitchFamily="34" charset="0"/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1214764" y="1014084"/>
            <a:ext cx="10717419" cy="24128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11700430" y="229638"/>
            <a:ext cx="232913" cy="7796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4224340" y="6356350"/>
            <a:ext cx="4114800" cy="365125"/>
          </a:xfrm>
        </p:spPr>
        <p:txBody>
          <a:bodyPr/>
          <a:lstStyle/>
          <a:p>
            <a:r>
              <a:rPr lang="en-US" dirty="0"/>
              <a:t>Confidential and Proprietary. Copyright (c) by TrueVibez 2020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11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207DA1-CDC8-3540-9962-617945B914F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30951" y="1397386"/>
            <a:ext cx="741771" cy="7781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13A851F-E2A5-A146-B61F-CF84478767E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31810" y="2723358"/>
            <a:ext cx="366020" cy="49062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596F7B2-A534-7D49-897B-8A62D06FC110}"/>
              </a:ext>
            </a:extLst>
          </p:cNvPr>
          <p:cNvSpPr txBox="1"/>
          <p:nvPr/>
        </p:nvSpPr>
        <p:spPr>
          <a:xfrm>
            <a:off x="3023308" y="1554242"/>
            <a:ext cx="1905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>
                <a:solidFill>
                  <a:srgbClr val="00B050"/>
                </a:solidFill>
              </a:rPr>
              <a:t>Rajesh Karandikar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0E9A5B5-F831-4A49-A464-F410F4E19EF3}"/>
              </a:ext>
            </a:extLst>
          </p:cNvPr>
          <p:cNvSpPr txBox="1"/>
          <p:nvPr/>
        </p:nvSpPr>
        <p:spPr>
          <a:xfrm>
            <a:off x="6519277" y="1593415"/>
            <a:ext cx="1808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>
                <a:solidFill>
                  <a:srgbClr val="00B050"/>
                </a:solidFill>
              </a:rPr>
              <a:t>Alok Sambuddha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1814C11-DC2B-F24B-9AB1-BFF573DAAAF7}"/>
              </a:ext>
            </a:extLst>
          </p:cNvPr>
          <p:cNvSpPr txBox="1"/>
          <p:nvPr/>
        </p:nvSpPr>
        <p:spPr>
          <a:xfrm>
            <a:off x="5183527" y="1040923"/>
            <a:ext cx="11844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u="sng" dirty="0">
                <a:solidFill>
                  <a:srgbClr val="7030A0"/>
                </a:solidFill>
              </a:rPr>
              <a:t>Promoters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CA263DC-017C-2B45-9ABA-F1D2EEA903C2}"/>
              </a:ext>
            </a:extLst>
          </p:cNvPr>
          <p:cNvSpPr txBox="1"/>
          <p:nvPr/>
        </p:nvSpPr>
        <p:spPr>
          <a:xfrm>
            <a:off x="4820414" y="2461034"/>
            <a:ext cx="1953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u="sng" dirty="0">
                <a:solidFill>
                  <a:schemeClr val="accent5">
                    <a:lumMod val="75000"/>
                  </a:schemeClr>
                </a:solidFill>
              </a:rPr>
              <a:t>Board Of Directors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FFEE3F2-3B80-5347-9F5B-A8227F0C5E39}"/>
              </a:ext>
            </a:extLst>
          </p:cNvPr>
          <p:cNvSpPr txBox="1"/>
          <p:nvPr/>
        </p:nvSpPr>
        <p:spPr>
          <a:xfrm>
            <a:off x="1897830" y="2831962"/>
            <a:ext cx="609771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6038" lvl="3" algn="just" defTabSz="969963" eaLnBrk="0" hangingPunct="0">
              <a:spcBef>
                <a:spcPts val="1000"/>
              </a:spcBef>
              <a:spcAft>
                <a:spcPts val="700"/>
              </a:spcAft>
              <a:buSzPct val="125000"/>
              <a:defRPr/>
            </a:pPr>
            <a:r>
              <a:rPr lang="en-US" sz="1400" dirty="0">
                <a:solidFill>
                  <a:srgbClr val="7030A0"/>
                </a:solidFill>
              </a:rPr>
              <a:t>Suhas Gokhale : Managing Director, COSMOS Bank, Pune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17CDE15-2D09-9348-BD3D-EEE62C5B29C0}"/>
              </a:ext>
            </a:extLst>
          </p:cNvPr>
          <p:cNvSpPr txBox="1"/>
          <p:nvPr/>
        </p:nvSpPr>
        <p:spPr>
          <a:xfrm>
            <a:off x="1897830" y="3335192"/>
            <a:ext cx="795060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6038" lvl="3" algn="just" defTabSz="969963" eaLnBrk="0" hangingPunct="0">
              <a:spcBef>
                <a:spcPts val="1000"/>
              </a:spcBef>
              <a:spcAft>
                <a:spcPts val="700"/>
              </a:spcAft>
              <a:buSzPct val="125000"/>
              <a:defRPr/>
            </a:pPr>
            <a:r>
              <a:rPr lang="en-US" sz="1400" dirty="0">
                <a:solidFill>
                  <a:srgbClr val="7030A0"/>
                </a:solidFill>
              </a:rPr>
              <a:t>Rahul Renavikar :Managing Director, Acuris Advisors (GST &amp; Government Policies) – Ex. Big 4 &amp; Tata Motors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6B4B3A7-BB87-8B4B-91C2-16D512B368A1}"/>
              </a:ext>
            </a:extLst>
          </p:cNvPr>
          <p:cNvSpPr txBox="1"/>
          <p:nvPr/>
        </p:nvSpPr>
        <p:spPr>
          <a:xfrm>
            <a:off x="1897830" y="3867988"/>
            <a:ext cx="609771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6038" lvl="3" algn="just" defTabSz="969963" eaLnBrk="0" hangingPunct="0">
              <a:spcBef>
                <a:spcPts val="1000"/>
              </a:spcBef>
              <a:spcAft>
                <a:spcPts val="700"/>
              </a:spcAft>
              <a:buSzPct val="125000"/>
              <a:defRPr/>
            </a:pPr>
            <a:r>
              <a:rPr lang="en-US" sz="1400" dirty="0">
                <a:solidFill>
                  <a:srgbClr val="7030A0"/>
                </a:solidFill>
              </a:rPr>
              <a:t>Shrikant Chatur; Governance Consultant (ex. VP Commercial - Cummins)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EC5F6BC-885E-9D42-B323-D40A80821886}"/>
              </a:ext>
            </a:extLst>
          </p:cNvPr>
          <p:cNvSpPr txBox="1"/>
          <p:nvPr/>
        </p:nvSpPr>
        <p:spPr>
          <a:xfrm>
            <a:off x="1897830" y="4337187"/>
            <a:ext cx="609771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6038" lvl="3" algn="just" defTabSz="969963" eaLnBrk="0" hangingPunct="0">
              <a:spcBef>
                <a:spcPts val="1000"/>
              </a:spcBef>
              <a:spcAft>
                <a:spcPts val="700"/>
              </a:spcAft>
              <a:buSzPct val="125000"/>
              <a:defRPr/>
            </a:pPr>
            <a:r>
              <a:rPr lang="en-US" sz="1400" dirty="0">
                <a:solidFill>
                  <a:srgbClr val="7030A0"/>
                </a:solidFill>
              </a:rPr>
              <a:t>Chetan Oswal : Accounts &amp; Legal Counsel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DC9D6D5C-2E10-7345-A123-D17903D0842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25114" y="1406222"/>
            <a:ext cx="741771" cy="778132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FDE4753D-64FC-4D41-846E-4C9EAD2FD83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31810" y="3204338"/>
            <a:ext cx="366020" cy="490623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6B7241F9-6BE4-8F44-8DA3-15D41F14FF7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31810" y="3712392"/>
            <a:ext cx="366020" cy="490623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A6286C2A-2240-AC4E-8277-782A8B219CF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31810" y="4208182"/>
            <a:ext cx="366020" cy="490623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9B68CDD6-556D-A140-BEC2-2BF7663BC44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78265" y="5435723"/>
            <a:ext cx="928083" cy="1053318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B5C88FC2-C4AC-624A-A10B-4FA5C71BF415}"/>
              </a:ext>
            </a:extLst>
          </p:cNvPr>
          <p:cNvSpPr txBox="1"/>
          <p:nvPr/>
        </p:nvSpPr>
        <p:spPr>
          <a:xfrm>
            <a:off x="4777582" y="4873388"/>
            <a:ext cx="19963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u="sng" dirty="0">
                <a:solidFill>
                  <a:srgbClr val="002060"/>
                </a:solidFill>
              </a:rPr>
              <a:t>Corporate Partners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4DC26AD-10D4-D64B-A2AA-FD06A82678CA}"/>
              </a:ext>
            </a:extLst>
          </p:cNvPr>
          <p:cNvSpPr txBox="1"/>
          <p:nvPr/>
        </p:nvSpPr>
        <p:spPr>
          <a:xfrm>
            <a:off x="2644903" y="5561284"/>
            <a:ext cx="6097712" cy="7412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6038" lvl="3" algn="just" defTabSz="969963" eaLnBrk="0" hangingPunct="0">
              <a:spcBef>
                <a:spcPts val="1000"/>
              </a:spcBef>
              <a:spcAft>
                <a:spcPts val="700"/>
              </a:spcAft>
              <a:buSzPct val="125000"/>
              <a:defRPr/>
            </a:pPr>
            <a:r>
              <a:rPr lang="en-US" sz="1400" dirty="0">
                <a:solidFill>
                  <a:srgbClr val="002060"/>
                </a:solidFill>
              </a:rPr>
              <a:t>NPCI (Nth Reward), Pune Mirror (TOI)</a:t>
            </a:r>
          </a:p>
          <a:p>
            <a:pPr marL="46038" lvl="3" algn="just" defTabSz="969963" eaLnBrk="0" hangingPunct="0">
              <a:spcBef>
                <a:spcPts val="1000"/>
              </a:spcBef>
              <a:spcAft>
                <a:spcPts val="700"/>
              </a:spcAft>
              <a:buSzPct val="125000"/>
              <a:defRPr/>
            </a:pPr>
            <a:r>
              <a:rPr lang="en-US" sz="1400" dirty="0">
                <a:solidFill>
                  <a:srgbClr val="002060"/>
                </a:solidFill>
              </a:rPr>
              <a:t>Krios Info Solutions, Sazinga Digital 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DA3BF37-7677-324D-A700-A428AB0BCDD7}"/>
              </a:ext>
            </a:extLst>
          </p:cNvPr>
          <p:cNvSpPr txBox="1"/>
          <p:nvPr/>
        </p:nvSpPr>
        <p:spPr>
          <a:xfrm>
            <a:off x="2643083" y="5778009"/>
            <a:ext cx="848066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6038" lvl="3" algn="just" defTabSz="969963" eaLnBrk="0" hangingPunct="0">
              <a:spcBef>
                <a:spcPts val="1000"/>
              </a:spcBef>
              <a:spcAft>
                <a:spcPts val="700"/>
              </a:spcAft>
              <a:buSzPct val="125000"/>
              <a:defRPr/>
            </a:pPr>
            <a:r>
              <a:rPr lang="en-US" sz="1400" dirty="0">
                <a:solidFill>
                  <a:srgbClr val="002060"/>
                </a:solidFill>
              </a:rPr>
              <a:t>Staratacache (SCALA) – Broadcasting &amp; Livestreaming Infrastructure Partner</a:t>
            </a:r>
          </a:p>
        </p:txBody>
      </p:sp>
    </p:spTree>
    <p:extLst>
      <p:ext uri="{BB962C8B-B14F-4D97-AF65-F5344CB8AC3E}">
        <p14:creationId xmlns:p14="http://schemas.microsoft.com/office/powerpoint/2010/main" val="9422334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32230" y="217715"/>
            <a:ext cx="11698514" cy="6415314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258" y="246743"/>
            <a:ext cx="856343" cy="7914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58" y="1071676"/>
            <a:ext cx="841375" cy="7621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258" y="1863347"/>
            <a:ext cx="827542" cy="7370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531" y="2544923"/>
            <a:ext cx="764042" cy="75829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1335" y="3298262"/>
            <a:ext cx="778132" cy="79973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335" y="4070762"/>
            <a:ext cx="832757" cy="93685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7630" y="4933765"/>
            <a:ext cx="721506" cy="7588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2894" y="5716162"/>
            <a:ext cx="735013" cy="804117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146630" y="224441"/>
            <a:ext cx="94900" cy="640858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17" name="TextBox 16"/>
          <p:cNvSpPr txBox="1"/>
          <p:nvPr/>
        </p:nvSpPr>
        <p:spPr>
          <a:xfrm>
            <a:off x="1622889" y="368959"/>
            <a:ext cx="450214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dirty="0">
                <a:solidFill>
                  <a:srgbClr val="002060"/>
                </a:solidFill>
                <a:latin typeface="Arial Black" panose="020B0A04020102020204" pitchFamily="34" charset="0"/>
              </a:rPr>
              <a:t>Question &amp; Answers</a:t>
            </a: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1214764" y="1014084"/>
            <a:ext cx="10717419" cy="24128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11700430" y="229638"/>
            <a:ext cx="232913" cy="7796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pic>
        <p:nvPicPr>
          <p:cNvPr id="22" name="Picture 2" descr="https://lh6.googleusercontent.com/dU39hudp5xW59pQ-YihItXjKqrI28tV3G3u-9QiXcMOY1zn_EyLjziKmft1QiwXiaX7NhymbjfZV3rx_wiNrGzhvvgk08xOMHzpfLPootlGFbTJX7vwBc2GS12qF7uRmiUPSAiTf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3494" y="1318510"/>
            <a:ext cx="7506791" cy="4138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41530" y="5673297"/>
            <a:ext cx="2181225" cy="78105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292126" y="5673297"/>
            <a:ext cx="2133600" cy="809625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473351" y="5644722"/>
            <a:ext cx="2114550" cy="809625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587901" y="5635197"/>
            <a:ext cx="1920894" cy="81915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511394" y="5644722"/>
            <a:ext cx="2333625" cy="828675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and Proprietary. Copyright (c) by TrueVibez 2020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27635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58" y="246743"/>
            <a:ext cx="856343" cy="7914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258" y="1071676"/>
            <a:ext cx="841375" cy="7621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258" y="1863347"/>
            <a:ext cx="827542" cy="7370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531" y="2544923"/>
            <a:ext cx="764042" cy="75829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335" y="3298262"/>
            <a:ext cx="778132" cy="79973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1335" y="4070762"/>
            <a:ext cx="832757" cy="93685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7630" y="4933765"/>
            <a:ext cx="721506" cy="7588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2894" y="5716162"/>
            <a:ext cx="735013" cy="804117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103088" y="224441"/>
            <a:ext cx="94900" cy="640858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/>
          </a:p>
        </p:txBody>
      </p:sp>
      <p:sp>
        <p:nvSpPr>
          <p:cNvPr id="17" name="TextBox 16"/>
          <p:cNvSpPr txBox="1"/>
          <p:nvPr/>
        </p:nvSpPr>
        <p:spPr>
          <a:xfrm>
            <a:off x="1393858" y="397259"/>
            <a:ext cx="1042302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dirty="0">
                <a:solidFill>
                  <a:srgbClr val="002060"/>
                </a:solidFill>
                <a:latin typeface="Arial Black" panose="020B0A04020102020204" pitchFamily="34" charset="0"/>
              </a:rPr>
              <a:t>Truevibez – Key Programs</a:t>
            </a: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1214764" y="1014084"/>
            <a:ext cx="10717419" cy="24128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11700430" y="229638"/>
            <a:ext cx="232913" cy="7796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28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4278440" y="6356350"/>
            <a:ext cx="4114800" cy="365125"/>
          </a:xfrm>
        </p:spPr>
        <p:txBody>
          <a:bodyPr/>
          <a:lstStyle/>
          <a:p>
            <a:r>
              <a:rPr lang="en-US"/>
              <a:t>Confidential and Proprietary. Copyright (c) by TrueVibez 2020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2</a:t>
            </a:fld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C177A82-6E67-A44D-81D5-0574879673BF}"/>
              </a:ext>
            </a:extLst>
          </p:cNvPr>
          <p:cNvSpPr txBox="1"/>
          <p:nvPr/>
        </p:nvSpPr>
        <p:spPr>
          <a:xfrm>
            <a:off x="2580574" y="1324871"/>
            <a:ext cx="8773227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900" b="1" dirty="0">
                <a:solidFill>
                  <a:srgbClr val="7030A0"/>
                </a:solidFill>
              </a:rPr>
              <a:t>Hospitality Governance</a:t>
            </a:r>
            <a:r>
              <a:rPr lang="en-US" sz="1900" dirty="0">
                <a:solidFill>
                  <a:srgbClr val="7030A0"/>
                </a:solidFill>
              </a:rPr>
              <a:t>: This is a hospitality governance service which will host a variety of sub-programs to assist restaurant owners run their businesses more effectively and bring more value into their service by introducing staff training, incentive schemes and customer conversion.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AD044D3-8FF6-3C47-887C-F26A50A8B6BB}"/>
              </a:ext>
            </a:extLst>
          </p:cNvPr>
          <p:cNvSpPr/>
          <p:nvPr/>
        </p:nvSpPr>
        <p:spPr>
          <a:xfrm>
            <a:off x="232230" y="217715"/>
            <a:ext cx="11698514" cy="6415314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5622058C-5A87-EF43-AE49-56D4453D40A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93858" y="3204377"/>
            <a:ext cx="943033" cy="953012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3A8256DE-D251-0848-8FC3-0182F1CBDAB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56858" y="1514279"/>
            <a:ext cx="991257" cy="82395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856EEE5-F0EF-0948-80E8-3EE83096DDE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33866" y="4917891"/>
            <a:ext cx="1114249" cy="1200329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2305E2D9-3BE6-0641-BF63-8BE7438B5EEF}"/>
              </a:ext>
            </a:extLst>
          </p:cNvPr>
          <p:cNvSpPr txBox="1"/>
          <p:nvPr/>
        </p:nvSpPr>
        <p:spPr>
          <a:xfrm>
            <a:off x="2580574" y="4965205"/>
            <a:ext cx="891620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800" dirty="0">
                <a:solidFill>
                  <a:srgbClr val="7030A0"/>
                </a:solidFill>
              </a:rPr>
              <a:t>Dine Now, Pay Later: Project named as Clique, is premium service offered to our finest customers &amp; business partners, to mutually benefit through means of microfinancing services. It will be based on a servi</a:t>
            </a:r>
            <a:r>
              <a:rPr lang="en-US" dirty="0">
                <a:solidFill>
                  <a:srgbClr val="7030A0"/>
                </a:solidFill>
              </a:rPr>
              <a:t>ce aggregation model in tie up with financial institutions and hospitality associations,  across geographies.</a:t>
            </a:r>
            <a:endParaRPr lang="en-US" sz="1800" dirty="0">
              <a:solidFill>
                <a:srgbClr val="7030A0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580EA71-EF08-744B-B73D-1A80FAE329BA}"/>
              </a:ext>
            </a:extLst>
          </p:cNvPr>
          <p:cNvSpPr txBox="1"/>
          <p:nvPr/>
        </p:nvSpPr>
        <p:spPr>
          <a:xfrm>
            <a:off x="2580574" y="3225381"/>
            <a:ext cx="8773226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900" b="1" dirty="0">
                <a:solidFill>
                  <a:srgbClr val="7030A0"/>
                </a:solidFill>
              </a:rPr>
              <a:t>Broadcast &amp; Livestreaming: </a:t>
            </a:r>
            <a:r>
              <a:rPr lang="en-US" sz="1900" dirty="0">
                <a:solidFill>
                  <a:srgbClr val="7030A0"/>
                </a:solidFill>
              </a:rPr>
              <a:t>This is a premium media &amp; entertainment service for our restaurant partners, which would bring live performances from renowned artists directly to our restaurant’s customers for enhanced hospitality experience.</a:t>
            </a:r>
          </a:p>
        </p:txBody>
      </p:sp>
    </p:spTree>
    <p:extLst>
      <p:ext uri="{BB962C8B-B14F-4D97-AF65-F5344CB8AC3E}">
        <p14:creationId xmlns:p14="http://schemas.microsoft.com/office/powerpoint/2010/main" val="32461233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58" y="246743"/>
            <a:ext cx="856343" cy="7914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258" y="1071676"/>
            <a:ext cx="841375" cy="7621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258" y="1863347"/>
            <a:ext cx="827542" cy="7370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531" y="2544923"/>
            <a:ext cx="764042" cy="75829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335" y="3298262"/>
            <a:ext cx="778132" cy="79973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1335" y="4070762"/>
            <a:ext cx="832757" cy="93685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7630" y="4933765"/>
            <a:ext cx="721506" cy="7588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2894" y="5716162"/>
            <a:ext cx="735013" cy="804117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103088" y="224441"/>
            <a:ext cx="94900" cy="640858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/>
          </a:p>
        </p:txBody>
      </p:sp>
      <p:sp>
        <p:nvSpPr>
          <p:cNvPr id="17" name="TextBox 16"/>
          <p:cNvSpPr txBox="1"/>
          <p:nvPr/>
        </p:nvSpPr>
        <p:spPr>
          <a:xfrm>
            <a:off x="1393858" y="397259"/>
            <a:ext cx="1042302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dirty="0">
                <a:solidFill>
                  <a:srgbClr val="002060"/>
                </a:solidFill>
                <a:latin typeface="Arial Black" panose="020B0A04020102020204" pitchFamily="34" charset="0"/>
              </a:rPr>
              <a:t>Clique – The Opportunity under Truevibez Umbrella</a:t>
            </a: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1214764" y="1014084"/>
            <a:ext cx="10717419" cy="24128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11700430" y="229638"/>
            <a:ext cx="232913" cy="7796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28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4278440" y="6356350"/>
            <a:ext cx="4114800" cy="365125"/>
          </a:xfrm>
        </p:spPr>
        <p:txBody>
          <a:bodyPr/>
          <a:lstStyle/>
          <a:p>
            <a:r>
              <a:rPr lang="en-US"/>
              <a:t>Confidential and Proprietary. Copyright (c) by TrueVibez 2020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3</a:t>
            </a:fld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C177A82-6E67-A44D-81D5-0574879673BF}"/>
              </a:ext>
            </a:extLst>
          </p:cNvPr>
          <p:cNvSpPr txBox="1"/>
          <p:nvPr/>
        </p:nvSpPr>
        <p:spPr>
          <a:xfrm>
            <a:off x="1273169" y="1074007"/>
            <a:ext cx="8154569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900" dirty="0">
                <a:solidFill>
                  <a:srgbClr val="002060"/>
                </a:solidFill>
              </a:rPr>
              <a:t>Clique is premium service offered to our finest customers &amp; business partners, to mutually benefit through means of microfinancing services.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AC15984-3360-144B-ADBE-AA14FC5D45C5}"/>
              </a:ext>
            </a:extLst>
          </p:cNvPr>
          <p:cNvSpPr txBox="1"/>
          <p:nvPr/>
        </p:nvSpPr>
        <p:spPr>
          <a:xfrm>
            <a:off x="3933664" y="2072664"/>
            <a:ext cx="7570729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900" dirty="0">
                <a:solidFill>
                  <a:srgbClr val="002060"/>
                </a:solidFill>
              </a:rPr>
              <a:t>For customer expecting an event to visit restaurant but without available liquid funding, Clique will open up a line of credit in handshake with a lender (NBFC). The customer can request this restaurant-focused credit line and once approved, use it at any partner restaurant.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B499B0D-A000-8E4A-B748-552B4ECA9029}"/>
              </a:ext>
            </a:extLst>
          </p:cNvPr>
          <p:cNvSpPr txBox="1"/>
          <p:nvPr/>
        </p:nvSpPr>
        <p:spPr>
          <a:xfrm>
            <a:off x="3190478" y="5319721"/>
            <a:ext cx="8626408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900" dirty="0">
                <a:solidFill>
                  <a:srgbClr val="002060"/>
                </a:solidFill>
              </a:rPr>
              <a:t>With microfinance market anticipated to grow with CAGR of 40% through 2025, NBFC-MFIs will be its greatest beneficiaries. In F&amp;B segment, unbanked microlending has only reached 12-15% of the prospective market.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4E1BE04-AE13-6946-87D6-8E2F5F49E99E}"/>
              </a:ext>
            </a:extLst>
          </p:cNvPr>
          <p:cNvSpPr txBox="1"/>
          <p:nvPr/>
        </p:nvSpPr>
        <p:spPr>
          <a:xfrm>
            <a:off x="1308350" y="3841824"/>
            <a:ext cx="8255996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900" dirty="0">
                <a:solidFill>
                  <a:srgbClr val="002060"/>
                </a:solidFill>
              </a:rPr>
              <a:t>Restaurant staff currently face many challenges in requesting loans from banks and NBFCs however from recommendation of a partner merchants, a lo-medium size credit pool will be made available to them with flexible repayment options.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8D317688-EB4C-3446-8A9E-DC6C5FF48F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7485" y="1074972"/>
            <a:ext cx="691346" cy="863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Abstract illustration of multicolor youth people. Vector logo design  template. Concept for social network, partnership, teamwork, creativity,  friendship, business cooperation, sport team. Stock Vector | Adobe Stock">
            <a:extLst>
              <a:ext uri="{FF2B5EF4-FFF2-40B4-BE49-F238E27FC236}">
                <a16:creationId xmlns:a16="http://schemas.microsoft.com/office/drawing/2014/main" id="{A4055DEC-7B69-D347-9637-CA8014269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2193" y="1968583"/>
            <a:ext cx="1436543" cy="1436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1,051 Growth Chart Business Illustrations &amp;amp; Clip Art - iStock">
            <a:extLst>
              <a:ext uri="{FF2B5EF4-FFF2-40B4-BE49-F238E27FC236}">
                <a16:creationId xmlns:a16="http://schemas.microsoft.com/office/drawing/2014/main" id="{1F5ED9DA-A230-4646-951D-A0954DFB09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2276" y="5277953"/>
            <a:ext cx="1561746" cy="1061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6AD044D3-8FF6-3C47-887C-F26A50A8B6BB}"/>
              </a:ext>
            </a:extLst>
          </p:cNvPr>
          <p:cNvSpPr/>
          <p:nvPr/>
        </p:nvSpPr>
        <p:spPr>
          <a:xfrm>
            <a:off x="232230" y="217715"/>
            <a:ext cx="11698514" cy="6415314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AB6019F-6C99-FC4A-9B2D-ABD363C378A0}"/>
              </a:ext>
            </a:extLst>
          </p:cNvPr>
          <p:cNvSpPr txBox="1"/>
          <p:nvPr/>
        </p:nvSpPr>
        <p:spPr>
          <a:xfrm>
            <a:off x="1305751" y="3543070"/>
            <a:ext cx="60977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Merchant Employee Lending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36E8C92-48B6-1940-AF6A-AC8BECF9F775}"/>
              </a:ext>
            </a:extLst>
          </p:cNvPr>
          <p:cNvSpPr txBox="1"/>
          <p:nvPr/>
        </p:nvSpPr>
        <p:spPr>
          <a:xfrm>
            <a:off x="3931065" y="1813546"/>
            <a:ext cx="60977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Dine Now, Pay Later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AAFEA4-EDF6-C740-9E5D-D01ABB994DD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095410" y="3812662"/>
            <a:ext cx="980640" cy="969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8682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32230" y="217715"/>
            <a:ext cx="11698514" cy="6415314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58" y="246743"/>
            <a:ext cx="856343" cy="7914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258" y="1071676"/>
            <a:ext cx="841375" cy="7621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258" y="1863347"/>
            <a:ext cx="827542" cy="7370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531" y="2544923"/>
            <a:ext cx="764042" cy="75829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335" y="3298262"/>
            <a:ext cx="778132" cy="79973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1335" y="4070762"/>
            <a:ext cx="832757" cy="93685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7630" y="4933765"/>
            <a:ext cx="721506" cy="7588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2894" y="5716162"/>
            <a:ext cx="735013" cy="804117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103088" y="224441"/>
            <a:ext cx="94900" cy="640858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/>
          </a:p>
        </p:txBody>
      </p:sp>
      <p:sp>
        <p:nvSpPr>
          <p:cNvPr id="17" name="TextBox 16"/>
          <p:cNvSpPr txBox="1"/>
          <p:nvPr/>
        </p:nvSpPr>
        <p:spPr>
          <a:xfrm>
            <a:off x="1622888" y="368959"/>
            <a:ext cx="713069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dirty="0">
                <a:solidFill>
                  <a:srgbClr val="002060"/>
                </a:solidFill>
                <a:latin typeface="Arial Black" panose="020B0A04020102020204" pitchFamily="34" charset="0"/>
              </a:rPr>
              <a:t>Clique – High Level System Flow</a:t>
            </a: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1214764" y="1014084"/>
            <a:ext cx="10717419" cy="24128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11700430" y="229638"/>
            <a:ext cx="232913" cy="7796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28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4278440" y="6356350"/>
            <a:ext cx="4114800" cy="365125"/>
          </a:xfrm>
        </p:spPr>
        <p:txBody>
          <a:bodyPr/>
          <a:lstStyle/>
          <a:p>
            <a:r>
              <a:rPr lang="en-US"/>
              <a:t>Confidential and Proprietary. Copyright (c) by TrueVibez 2020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4</a:t>
            </a:fld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6D7CA15-D2A8-BF4D-9CA6-ADF5AA925FD6}"/>
              </a:ext>
            </a:extLst>
          </p:cNvPr>
          <p:cNvSpPr/>
          <p:nvPr/>
        </p:nvSpPr>
        <p:spPr>
          <a:xfrm>
            <a:off x="1490511" y="5221580"/>
            <a:ext cx="9807547" cy="108522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CASE STUDIES</a:t>
            </a:r>
          </a:p>
          <a:p>
            <a:pPr marL="342900" indent="-342900">
              <a:buFont typeface="Wingdings" pitchFamily="2" charset="2"/>
              <a:buChar char="v"/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</a:rPr>
              <a:t>Zomato, in partnership with InCred, to lend Rs 1L to 50k restaurants, developing loan book of 500CR</a:t>
            </a:r>
          </a:p>
          <a:p>
            <a:pPr marL="342900" indent="-342900">
              <a:buFont typeface="Wingdings" pitchFamily="2" charset="2"/>
              <a:buChar char="v"/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</a:rPr>
              <a:t>PAYO (Australia) – Launched ENPL service in July-21 &amp; already has 500+ restaurant partners</a:t>
            </a:r>
          </a:p>
        </p:txBody>
      </p:sp>
      <p:pic>
        <p:nvPicPr>
          <p:cNvPr id="22" name="Picture 2">
            <a:extLst>
              <a:ext uri="{FF2B5EF4-FFF2-40B4-BE49-F238E27FC236}">
                <a16:creationId xmlns:a16="http://schemas.microsoft.com/office/drawing/2014/main" id="{BAE60025-178B-FD4A-9837-1EC0370FF8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9158" y="1175506"/>
            <a:ext cx="9042398" cy="3791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71946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32230" y="217715"/>
            <a:ext cx="11698514" cy="6415314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58" y="246743"/>
            <a:ext cx="856343" cy="7914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258" y="1071676"/>
            <a:ext cx="841375" cy="7621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258" y="1863347"/>
            <a:ext cx="827542" cy="7370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531" y="2544923"/>
            <a:ext cx="764042" cy="75829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335" y="3298262"/>
            <a:ext cx="778132" cy="79973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1335" y="4070762"/>
            <a:ext cx="832757" cy="93685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7630" y="4933765"/>
            <a:ext cx="721506" cy="7588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2894" y="5716162"/>
            <a:ext cx="735013" cy="804117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103088" y="224441"/>
            <a:ext cx="94900" cy="640858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/>
          </a:p>
        </p:txBody>
      </p:sp>
      <p:sp>
        <p:nvSpPr>
          <p:cNvPr id="17" name="TextBox 16"/>
          <p:cNvSpPr txBox="1"/>
          <p:nvPr/>
        </p:nvSpPr>
        <p:spPr>
          <a:xfrm>
            <a:off x="1622888" y="368959"/>
            <a:ext cx="946602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dirty="0">
                <a:solidFill>
                  <a:srgbClr val="002060"/>
                </a:solidFill>
                <a:latin typeface="Arial Black" panose="020B0A04020102020204" pitchFamily="34" charset="0"/>
              </a:rPr>
              <a:t>Clique – High Level Transaction Process Flow</a:t>
            </a: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1214764" y="1014084"/>
            <a:ext cx="10717419" cy="24128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11700430" y="229638"/>
            <a:ext cx="232913" cy="7796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28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4278440" y="6356350"/>
            <a:ext cx="4114800" cy="365125"/>
          </a:xfrm>
        </p:spPr>
        <p:txBody>
          <a:bodyPr/>
          <a:lstStyle/>
          <a:p>
            <a:r>
              <a:rPr lang="en-US"/>
              <a:t>Confidential and Proprietary. Copyright (c) by TrueVibez 2020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5</a:t>
            </a:fld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9233848-C5C9-804E-B684-72FE643DF027}"/>
              </a:ext>
            </a:extLst>
          </p:cNvPr>
          <p:cNvSpPr txBox="1"/>
          <p:nvPr/>
        </p:nvSpPr>
        <p:spPr>
          <a:xfrm>
            <a:off x="5542155" y="1097176"/>
            <a:ext cx="6325314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b="0" i="0" dirty="0">
                <a:solidFill>
                  <a:srgbClr val="000000"/>
                </a:solidFill>
                <a:effectLst/>
                <a:latin typeface="Helvetica" pitchFamily="2" charset="0"/>
              </a:rPr>
              <a:t>1. Customer walks into a restaurant &amp; applies for the wallet credit through Clique App</a:t>
            </a:r>
          </a:p>
          <a:p>
            <a:br>
              <a:rPr lang="en-IN" sz="1400" b="0" i="0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IN" sz="1400" b="0" i="0" dirty="0">
                <a:solidFill>
                  <a:srgbClr val="000000"/>
                </a:solidFill>
                <a:effectLst/>
                <a:latin typeface="Helvetica" pitchFamily="2" charset="0"/>
              </a:rPr>
              <a:t>2. Clique receives customer application &amp; send it to the lender for underwriting &amp; respond with approval or rejection</a:t>
            </a:r>
          </a:p>
          <a:p>
            <a:br>
              <a:rPr lang="en-IN" sz="1400" b="0" i="0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IN" sz="1400" b="0" i="0" dirty="0">
                <a:solidFill>
                  <a:srgbClr val="000000"/>
                </a:solidFill>
                <a:effectLst/>
                <a:latin typeface="Helvetica" pitchFamily="2" charset="0"/>
              </a:rPr>
              <a:t>3. Customer app wallet is credited with approved funds &amp; signs NACH mandate</a:t>
            </a:r>
          </a:p>
          <a:p>
            <a:br>
              <a:rPr lang="en-IN" sz="1400" b="0" i="0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IN" sz="1400" b="0" i="0" dirty="0">
                <a:solidFill>
                  <a:srgbClr val="000000"/>
                </a:solidFill>
                <a:effectLst/>
                <a:latin typeface="Helvetica" pitchFamily="2" charset="0"/>
              </a:rPr>
              <a:t>4. Customer utilises the wallet credit at the restaurant e.g., </a:t>
            </a:r>
            <a:r>
              <a:rPr lang="en-IN" sz="1400" b="0" i="0" dirty="0">
                <a:solidFill>
                  <a:srgbClr val="000000"/>
                </a:solidFill>
                <a:effectLst/>
                <a:highlight>
                  <a:srgbClr val="00FFFF"/>
                </a:highlight>
                <a:latin typeface="Helvetica" pitchFamily="2" charset="0"/>
              </a:rPr>
              <a:t>Rs 5000</a:t>
            </a:r>
          </a:p>
          <a:p>
            <a:br>
              <a:rPr lang="en-IN" sz="1400" b="0" i="0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IN" sz="1400" b="0" i="0" dirty="0">
                <a:solidFill>
                  <a:srgbClr val="000000"/>
                </a:solidFill>
                <a:effectLst/>
                <a:latin typeface="Helvetica" pitchFamily="2" charset="0"/>
              </a:rPr>
              <a:t>5. Lender pays the merchant (less the operational charges) based on merchant's billing cycle e.g., </a:t>
            </a:r>
            <a:r>
              <a:rPr lang="en-IN" sz="1400" b="0" i="0" dirty="0">
                <a:solidFill>
                  <a:srgbClr val="000000"/>
                </a:solidFill>
                <a:effectLst/>
                <a:highlight>
                  <a:srgbClr val="00FFFF"/>
                </a:highlight>
                <a:latin typeface="Helvetica" pitchFamily="2" charset="0"/>
              </a:rPr>
              <a:t>Rs 4000</a:t>
            </a:r>
          </a:p>
          <a:p>
            <a:br>
              <a:rPr lang="en-IN" sz="1400" b="0" i="0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IN" sz="1400" b="0" i="0" dirty="0">
                <a:solidFill>
                  <a:srgbClr val="000000"/>
                </a:solidFill>
                <a:effectLst/>
                <a:latin typeface="Helvetica" pitchFamily="2" charset="0"/>
              </a:rPr>
              <a:t>6. Lender pay the commission to Clique e.g., </a:t>
            </a:r>
            <a:r>
              <a:rPr lang="en-IN" sz="1400" b="0" i="0" dirty="0">
                <a:solidFill>
                  <a:srgbClr val="000000"/>
                </a:solidFill>
                <a:effectLst/>
                <a:highlight>
                  <a:srgbClr val="00FFFF"/>
                </a:highlight>
                <a:latin typeface="Helvetica" pitchFamily="2" charset="0"/>
              </a:rPr>
              <a:t>Rs 800 </a:t>
            </a:r>
            <a:r>
              <a:rPr lang="en-IN" sz="1400" b="0" i="0" dirty="0">
                <a:solidFill>
                  <a:srgbClr val="000000"/>
                </a:solidFill>
                <a:effectLst/>
                <a:latin typeface="Helvetica" pitchFamily="2" charset="0"/>
              </a:rPr>
              <a:t>based on payment reconciliation, on agreed frequency</a:t>
            </a:r>
          </a:p>
          <a:p>
            <a:br>
              <a:rPr lang="en-IN" sz="1400" b="0" i="0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IN" sz="1400" b="0" i="0" dirty="0">
                <a:solidFill>
                  <a:srgbClr val="000000"/>
                </a:solidFill>
                <a:effectLst/>
                <a:latin typeface="Helvetica" pitchFamily="2" charset="0"/>
              </a:rPr>
              <a:t>7. Customer pays lender later based on agreed T&amp;C, </a:t>
            </a:r>
          </a:p>
          <a:p>
            <a:r>
              <a:rPr lang="en-IN" sz="1400" b="0" i="0" dirty="0">
                <a:solidFill>
                  <a:srgbClr val="000000"/>
                </a:solidFill>
                <a:effectLst/>
                <a:latin typeface="Helvetica" pitchFamily="2" charset="0"/>
              </a:rPr>
              <a:t>including interests, delay charges etc. </a:t>
            </a:r>
          </a:p>
          <a:p>
            <a:br>
              <a:rPr lang="en-IN" sz="1400" b="0" i="0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IN" sz="1400" b="0" i="0" dirty="0">
                <a:solidFill>
                  <a:srgbClr val="000000"/>
                </a:solidFill>
                <a:effectLst/>
                <a:latin typeface="Helvetica" pitchFamily="2" charset="0"/>
              </a:rPr>
              <a:t>8. Once paid, even if partially, lender updates Clique to reset </a:t>
            </a:r>
          </a:p>
          <a:p>
            <a:r>
              <a:rPr lang="en-IN" sz="1400" b="0" i="0" dirty="0">
                <a:solidFill>
                  <a:srgbClr val="000000"/>
                </a:solidFill>
                <a:effectLst/>
                <a:latin typeface="Helvetica" pitchFamily="2" charset="0"/>
              </a:rPr>
              <a:t>customer’s wallet for calculated funds for further utilisation</a:t>
            </a:r>
          </a:p>
          <a:p>
            <a:br>
              <a:rPr lang="en-IN" sz="1400" b="0" i="0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IN" sz="1400" b="0" i="0" dirty="0">
                <a:solidFill>
                  <a:srgbClr val="000000"/>
                </a:solidFill>
                <a:effectLst/>
                <a:latin typeface="Helvetica" pitchFamily="2" charset="0"/>
              </a:rPr>
              <a:t>9. Lender keeps the balance i.e., </a:t>
            </a:r>
            <a:r>
              <a:rPr lang="en-IN" sz="1400" b="0" i="0" dirty="0">
                <a:solidFill>
                  <a:srgbClr val="000000"/>
                </a:solidFill>
                <a:effectLst/>
                <a:highlight>
                  <a:srgbClr val="00FFFF"/>
                </a:highlight>
                <a:latin typeface="Helvetica" pitchFamily="2" charset="0"/>
              </a:rPr>
              <a:t>Rs 200</a:t>
            </a:r>
            <a:r>
              <a:rPr lang="en-IN" sz="1400" b="0" i="0" dirty="0">
                <a:solidFill>
                  <a:srgbClr val="000000"/>
                </a:solidFill>
                <a:effectLst/>
                <a:latin typeface="Helvetica" pitchFamily="2" charset="0"/>
              </a:rPr>
              <a:t>, for their services</a:t>
            </a:r>
            <a:endParaRPr lang="en-US" sz="14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3EEEB19-E4AE-1445-86B1-08D3A29A4D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3297" y="1009322"/>
            <a:ext cx="4421774" cy="5501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94345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32230" y="217715"/>
            <a:ext cx="11698514" cy="6415314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58" y="246743"/>
            <a:ext cx="856343" cy="7914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258" y="1071676"/>
            <a:ext cx="841375" cy="7621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258" y="1863347"/>
            <a:ext cx="827542" cy="7370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531" y="2544923"/>
            <a:ext cx="764042" cy="75829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335" y="3298262"/>
            <a:ext cx="778132" cy="79973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1335" y="4070762"/>
            <a:ext cx="832757" cy="93685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7630" y="4933765"/>
            <a:ext cx="721506" cy="7588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2894" y="5716162"/>
            <a:ext cx="735013" cy="804117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103088" y="224441"/>
            <a:ext cx="94900" cy="640858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/>
          </a:p>
        </p:txBody>
      </p:sp>
      <p:sp>
        <p:nvSpPr>
          <p:cNvPr id="17" name="TextBox 16"/>
          <p:cNvSpPr txBox="1"/>
          <p:nvPr/>
        </p:nvSpPr>
        <p:spPr>
          <a:xfrm>
            <a:off x="1622887" y="368959"/>
            <a:ext cx="876428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dirty="0">
                <a:solidFill>
                  <a:srgbClr val="002060"/>
                </a:solidFill>
                <a:latin typeface="Arial Black" panose="020B0A04020102020204" pitchFamily="34" charset="0"/>
              </a:rPr>
              <a:t>Clique – Customer Onboarding Journey</a:t>
            </a: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1214764" y="1014084"/>
            <a:ext cx="10717419" cy="24128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11700430" y="229638"/>
            <a:ext cx="232913" cy="7796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28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4216795" y="6538912"/>
            <a:ext cx="4114800" cy="365125"/>
          </a:xfrm>
        </p:spPr>
        <p:txBody>
          <a:bodyPr/>
          <a:lstStyle/>
          <a:p>
            <a:r>
              <a:rPr lang="en-US" dirty="0"/>
              <a:t>Confidential and Proprietary. Copyright (c) by </a:t>
            </a:r>
            <a:r>
              <a:rPr lang="en-US" dirty="0" err="1"/>
              <a:t>TrueVibez</a:t>
            </a:r>
            <a:r>
              <a:rPr lang="en-US" dirty="0"/>
              <a:t> 2020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6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4668511-95D1-F948-A1E4-5ADE5CB134C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09469" y="1190319"/>
            <a:ext cx="10486082" cy="516642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57CCDB4D-6500-D345-B5A7-176B136CC788}"/>
              </a:ext>
            </a:extLst>
          </p:cNvPr>
          <p:cNvSpPr txBox="1"/>
          <p:nvPr/>
        </p:nvSpPr>
        <p:spPr>
          <a:xfrm>
            <a:off x="2360487" y="1849181"/>
            <a:ext cx="609771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dirty="0">
                <a:effectLst/>
                <a:latin typeface="Helvetica Neue" panose="02000503000000020004" pitchFamily="2" charset="0"/>
              </a:rPr>
              <a:t>Customer </a:t>
            </a:r>
            <a:r>
              <a:rPr lang="en-IN" sz="1400" dirty="0">
                <a:latin typeface="Helvetica Neue" panose="02000503000000020004" pitchFamily="2" charset="0"/>
              </a:rPr>
              <a:t>w</a:t>
            </a:r>
            <a:r>
              <a:rPr lang="en-IN" sz="1400" dirty="0">
                <a:effectLst/>
                <a:latin typeface="Helvetica Neue" panose="02000503000000020004" pitchFamily="2" charset="0"/>
              </a:rPr>
              <a:t>alks into  </a:t>
            </a:r>
          </a:p>
          <a:p>
            <a:r>
              <a:rPr lang="en-IN" sz="1400" dirty="0">
                <a:effectLst/>
                <a:latin typeface="Helvetica Neue" panose="02000503000000020004" pitchFamily="2" charset="0"/>
              </a:rPr>
              <a:t>a restaurant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71232A4-7540-B741-8732-82F8865FB79F}"/>
              </a:ext>
            </a:extLst>
          </p:cNvPr>
          <p:cNvSpPr txBox="1"/>
          <p:nvPr/>
        </p:nvSpPr>
        <p:spPr>
          <a:xfrm>
            <a:off x="5641258" y="1741459"/>
            <a:ext cx="2816941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dirty="0">
                <a:effectLst/>
                <a:latin typeface="Helvetica Neue" panose="02000503000000020004" pitchFamily="2" charset="0"/>
              </a:rPr>
              <a:t>Customer reviews standees, flyers, tent cards and informed by staff about Clique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A3CAE82-A737-AD49-8345-E2EFA3781135}"/>
              </a:ext>
            </a:extLst>
          </p:cNvPr>
          <p:cNvSpPr txBox="1"/>
          <p:nvPr/>
        </p:nvSpPr>
        <p:spPr>
          <a:xfrm>
            <a:off x="9203075" y="1741459"/>
            <a:ext cx="2345077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dirty="0">
                <a:effectLst/>
                <a:latin typeface="Helvetica Neue" panose="02000503000000020004" pitchFamily="2" charset="0"/>
              </a:rPr>
              <a:t>Customer downloads Clique app and completes KYC application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9313032-E2C6-0A49-88B9-B3B454E6A47D}"/>
              </a:ext>
            </a:extLst>
          </p:cNvPr>
          <p:cNvSpPr txBox="1"/>
          <p:nvPr/>
        </p:nvSpPr>
        <p:spPr>
          <a:xfrm>
            <a:off x="3131587" y="3245441"/>
            <a:ext cx="217041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dirty="0">
                <a:effectLst/>
                <a:latin typeface="Helvetica Neue" panose="02000503000000020004" pitchFamily="2" charset="0"/>
              </a:rPr>
              <a:t>Clique routes the application to lender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4383DE2-2AD4-9D49-934C-605206D4E289}"/>
              </a:ext>
            </a:extLst>
          </p:cNvPr>
          <p:cNvSpPr txBox="1"/>
          <p:nvPr/>
        </p:nvSpPr>
        <p:spPr>
          <a:xfrm>
            <a:off x="6187888" y="3298262"/>
            <a:ext cx="187246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dirty="0">
                <a:effectLst/>
                <a:latin typeface="Helvetica Neue" panose="02000503000000020004" pitchFamily="2" charset="0"/>
              </a:rPr>
              <a:t>Lender underwrites the customer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8BCCC8B-B4AE-434F-9F5D-B699A4871841}"/>
              </a:ext>
            </a:extLst>
          </p:cNvPr>
          <p:cNvSpPr txBox="1"/>
          <p:nvPr/>
        </p:nvSpPr>
        <p:spPr>
          <a:xfrm>
            <a:off x="9377736" y="3137719"/>
            <a:ext cx="217041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dirty="0">
                <a:effectLst/>
                <a:latin typeface="Helvetica Neue" panose="02000503000000020004" pitchFamily="2" charset="0"/>
              </a:rPr>
              <a:t>Lender sends a confirmation back to Clique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45D10CB-271F-764C-96BD-EB29A8E58113}"/>
              </a:ext>
            </a:extLst>
          </p:cNvPr>
          <p:cNvSpPr txBox="1"/>
          <p:nvPr/>
        </p:nvSpPr>
        <p:spPr>
          <a:xfrm>
            <a:off x="3470843" y="4574513"/>
            <a:ext cx="2170415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dirty="0">
                <a:effectLst/>
                <a:latin typeface="Helvetica Neue" panose="02000503000000020004" pitchFamily="2" charset="0"/>
              </a:rPr>
              <a:t>Clique updates customer app and reflects the wallet credits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9B860A8-AE61-7D4A-A2E1-27459DFD695A}"/>
              </a:ext>
            </a:extLst>
          </p:cNvPr>
          <p:cNvSpPr txBox="1"/>
          <p:nvPr/>
        </p:nvSpPr>
        <p:spPr>
          <a:xfrm>
            <a:off x="6636550" y="4639621"/>
            <a:ext cx="182164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>
                <a:effectLst/>
                <a:latin typeface="Helvetica Neue" panose="02000503000000020004" pitchFamily="2" charset="0"/>
              </a:rPr>
              <a:t>Customer enjoys the F&amp;B services</a:t>
            </a:r>
            <a:endParaRPr lang="en-IN" sz="1400" dirty="0">
              <a:effectLst/>
              <a:latin typeface="Helvetica Neue" panose="02000503000000020004" pitchFamily="2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7C01B4A-9144-DC42-AF0C-BB75A9FEDC49}"/>
              </a:ext>
            </a:extLst>
          </p:cNvPr>
          <p:cNvSpPr txBox="1"/>
          <p:nvPr/>
        </p:nvSpPr>
        <p:spPr>
          <a:xfrm>
            <a:off x="9890046" y="4590758"/>
            <a:ext cx="2253147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dirty="0">
                <a:effectLst/>
                <a:latin typeface="Helvetica Neue" panose="02000503000000020004" pitchFamily="2" charset="0"/>
              </a:rPr>
              <a:t>Customer pays through clique credit &amp; returns home 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10EEF94F-49D4-AA4E-8C0F-19025EFBE777}"/>
              </a:ext>
            </a:extLst>
          </p:cNvPr>
          <p:cNvSpPr/>
          <p:nvPr/>
        </p:nvSpPr>
        <p:spPr>
          <a:xfrm>
            <a:off x="8796181" y="3231204"/>
            <a:ext cx="488769" cy="48901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06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24BFECDF-B2A1-4E48-9C19-C5D82763B9AA}"/>
              </a:ext>
            </a:extLst>
          </p:cNvPr>
          <p:cNvSpPr/>
          <p:nvPr/>
        </p:nvSpPr>
        <p:spPr>
          <a:xfrm>
            <a:off x="1815977" y="1849421"/>
            <a:ext cx="488769" cy="48901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01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F1D6FB39-7BE2-F24F-BB7F-9A3DFFEA1032}"/>
              </a:ext>
            </a:extLst>
          </p:cNvPr>
          <p:cNvSpPr/>
          <p:nvPr/>
        </p:nvSpPr>
        <p:spPr>
          <a:xfrm>
            <a:off x="5057618" y="1833792"/>
            <a:ext cx="488769" cy="48901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02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DA0A9F4D-2A2E-A54B-9FFE-15CFD9DCCD93}"/>
              </a:ext>
            </a:extLst>
          </p:cNvPr>
          <p:cNvSpPr/>
          <p:nvPr/>
        </p:nvSpPr>
        <p:spPr>
          <a:xfrm>
            <a:off x="8536242" y="1842936"/>
            <a:ext cx="488769" cy="48901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03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5815A386-AC6F-7B41-9827-BA83C36945A1}"/>
              </a:ext>
            </a:extLst>
          </p:cNvPr>
          <p:cNvSpPr/>
          <p:nvPr/>
        </p:nvSpPr>
        <p:spPr>
          <a:xfrm>
            <a:off x="2525905" y="3303900"/>
            <a:ext cx="488769" cy="48901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04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86E46DA1-AF37-144B-8B13-D58921D15FD6}"/>
              </a:ext>
            </a:extLst>
          </p:cNvPr>
          <p:cNvSpPr/>
          <p:nvPr/>
        </p:nvSpPr>
        <p:spPr>
          <a:xfrm>
            <a:off x="5637294" y="3300210"/>
            <a:ext cx="488769" cy="48901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05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E029D112-BB69-DA47-AB01-9A6CD7370F05}"/>
              </a:ext>
            </a:extLst>
          </p:cNvPr>
          <p:cNvSpPr/>
          <p:nvPr/>
        </p:nvSpPr>
        <p:spPr>
          <a:xfrm>
            <a:off x="2835730" y="4693282"/>
            <a:ext cx="488769" cy="48901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07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F0262A9A-DD77-E943-8E4E-6F5536D9CB9B}"/>
              </a:ext>
            </a:extLst>
          </p:cNvPr>
          <p:cNvSpPr/>
          <p:nvPr/>
        </p:nvSpPr>
        <p:spPr>
          <a:xfrm>
            <a:off x="6075596" y="4616229"/>
            <a:ext cx="488769" cy="48901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08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24293C2C-2B40-F64A-9B60-FECC3D35745B}"/>
              </a:ext>
            </a:extLst>
          </p:cNvPr>
          <p:cNvSpPr/>
          <p:nvPr/>
        </p:nvSpPr>
        <p:spPr>
          <a:xfrm>
            <a:off x="9289796" y="4678108"/>
            <a:ext cx="488769" cy="48901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09</a:t>
            </a:r>
          </a:p>
        </p:txBody>
      </p:sp>
    </p:spTree>
    <p:extLst>
      <p:ext uri="{BB962C8B-B14F-4D97-AF65-F5344CB8AC3E}">
        <p14:creationId xmlns:p14="http://schemas.microsoft.com/office/powerpoint/2010/main" val="38028660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21213" y="195681"/>
            <a:ext cx="11698514" cy="6415314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58" y="246743"/>
            <a:ext cx="856343" cy="7914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258" y="1071676"/>
            <a:ext cx="841375" cy="7621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258" y="1863347"/>
            <a:ext cx="827542" cy="7370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531" y="2544923"/>
            <a:ext cx="764042" cy="75829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335" y="3298262"/>
            <a:ext cx="778132" cy="79973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1335" y="4070762"/>
            <a:ext cx="832757" cy="93685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7630" y="4933765"/>
            <a:ext cx="721506" cy="7588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2894" y="5716162"/>
            <a:ext cx="735013" cy="804117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103088" y="224441"/>
            <a:ext cx="94900" cy="640858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/>
          </a:p>
        </p:txBody>
      </p:sp>
      <p:sp>
        <p:nvSpPr>
          <p:cNvPr id="17" name="TextBox 16"/>
          <p:cNvSpPr txBox="1"/>
          <p:nvPr/>
        </p:nvSpPr>
        <p:spPr>
          <a:xfrm>
            <a:off x="1622888" y="368959"/>
            <a:ext cx="713069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dirty="0">
                <a:solidFill>
                  <a:srgbClr val="002060"/>
                </a:solidFill>
                <a:latin typeface="Arial Black" panose="020B0A04020102020204" pitchFamily="34" charset="0"/>
              </a:rPr>
              <a:t>Commercial Summary</a:t>
            </a: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1192782" y="980716"/>
            <a:ext cx="10717419" cy="24128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11700430" y="229638"/>
            <a:ext cx="232913" cy="7796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28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4293159" y="6314707"/>
            <a:ext cx="4114800" cy="365125"/>
          </a:xfrm>
        </p:spPr>
        <p:txBody>
          <a:bodyPr/>
          <a:lstStyle/>
          <a:p>
            <a:r>
              <a:rPr lang="en-US" dirty="0"/>
              <a:t>Confidential and Proprietary. Copyright (c) by </a:t>
            </a:r>
            <a:r>
              <a:rPr lang="en-US" dirty="0" err="1"/>
              <a:t>TrueVibez</a:t>
            </a:r>
            <a:r>
              <a:rPr lang="en-US" dirty="0"/>
              <a:t> 2020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957229" y="6305868"/>
            <a:ext cx="2743200" cy="365125"/>
          </a:xfrm>
        </p:spPr>
        <p:txBody>
          <a:bodyPr/>
          <a:lstStyle/>
          <a:p>
            <a:fld id="{D4960F7B-5716-4810-A91D-46252C2EC1F4}" type="slidenum">
              <a:rPr lang="en-US" smtClean="0"/>
              <a:t>7</a:t>
            </a:fld>
            <a:endParaRPr lang="en-US" dirty="0"/>
          </a:p>
        </p:txBody>
      </p:sp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6F7AB55C-3D6F-CD41-B0A8-4127AEFCBF8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9586" y="1050068"/>
            <a:ext cx="9767648" cy="5355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7321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21213" y="195681"/>
            <a:ext cx="11698514" cy="6415314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58" y="246743"/>
            <a:ext cx="856343" cy="7914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258" y="1071676"/>
            <a:ext cx="841375" cy="7621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258" y="1863347"/>
            <a:ext cx="827542" cy="7370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531" y="2544923"/>
            <a:ext cx="764042" cy="75829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335" y="3298262"/>
            <a:ext cx="778132" cy="79973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1335" y="4070762"/>
            <a:ext cx="832757" cy="93685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7630" y="4933765"/>
            <a:ext cx="721506" cy="7588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2894" y="5716162"/>
            <a:ext cx="735013" cy="804117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103088" y="224441"/>
            <a:ext cx="94900" cy="640858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/>
          </a:p>
        </p:txBody>
      </p:sp>
      <p:sp>
        <p:nvSpPr>
          <p:cNvPr id="17" name="TextBox 16"/>
          <p:cNvSpPr txBox="1"/>
          <p:nvPr/>
        </p:nvSpPr>
        <p:spPr>
          <a:xfrm>
            <a:off x="1622888" y="368959"/>
            <a:ext cx="713069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dirty="0">
                <a:solidFill>
                  <a:srgbClr val="002060"/>
                </a:solidFill>
                <a:latin typeface="Arial Black" panose="020B0A04020102020204" pitchFamily="34" charset="0"/>
              </a:rPr>
              <a:t>Key Commercial Assumptions</a:t>
            </a: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1192782" y="980716"/>
            <a:ext cx="10717419" cy="24128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11700430" y="229638"/>
            <a:ext cx="232913" cy="7796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28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4293159" y="6314707"/>
            <a:ext cx="4114800" cy="365125"/>
          </a:xfrm>
        </p:spPr>
        <p:txBody>
          <a:bodyPr/>
          <a:lstStyle/>
          <a:p>
            <a:r>
              <a:rPr lang="en-US" dirty="0"/>
              <a:t>Confidential and Proprietary. Copyright (c) by </a:t>
            </a:r>
            <a:r>
              <a:rPr lang="en-US" dirty="0" err="1"/>
              <a:t>TrueVibez</a:t>
            </a:r>
            <a:r>
              <a:rPr lang="en-US" dirty="0"/>
              <a:t> 2020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957229" y="6305868"/>
            <a:ext cx="2743200" cy="365125"/>
          </a:xfrm>
        </p:spPr>
        <p:txBody>
          <a:bodyPr/>
          <a:lstStyle/>
          <a:p>
            <a:fld id="{D4960F7B-5716-4810-A91D-46252C2EC1F4}" type="slidenum">
              <a:rPr lang="en-US" smtClean="0"/>
              <a:t>8</a:t>
            </a:fld>
            <a:endParaRPr lang="en-US" dirty="0"/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F29146EC-79C1-2841-836D-9D80559781C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747" y="1139772"/>
            <a:ext cx="10637093" cy="4173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7770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21213" y="195681"/>
            <a:ext cx="11698514" cy="6415314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58" y="246743"/>
            <a:ext cx="856343" cy="7914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258" y="1071676"/>
            <a:ext cx="841375" cy="7621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258" y="1863347"/>
            <a:ext cx="827542" cy="7370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531" y="2544923"/>
            <a:ext cx="764042" cy="75829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335" y="3298262"/>
            <a:ext cx="778132" cy="79973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1335" y="4070762"/>
            <a:ext cx="832757" cy="93685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7630" y="4933765"/>
            <a:ext cx="721506" cy="7588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2894" y="5716162"/>
            <a:ext cx="735013" cy="804117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103088" y="224441"/>
            <a:ext cx="94900" cy="640858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/>
          </a:p>
        </p:txBody>
      </p:sp>
      <p:sp>
        <p:nvSpPr>
          <p:cNvPr id="17" name="TextBox 16"/>
          <p:cNvSpPr txBox="1"/>
          <p:nvPr/>
        </p:nvSpPr>
        <p:spPr>
          <a:xfrm>
            <a:off x="1622888" y="368959"/>
            <a:ext cx="713069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dirty="0">
                <a:solidFill>
                  <a:srgbClr val="002060"/>
                </a:solidFill>
                <a:latin typeface="Arial Black" panose="020B0A04020102020204" pitchFamily="34" charset="0"/>
              </a:rPr>
              <a:t>PAYO (Australia) – A case study</a:t>
            </a: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1192782" y="980716"/>
            <a:ext cx="10717419" cy="24128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11700430" y="229638"/>
            <a:ext cx="232913" cy="7796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28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4293159" y="6314707"/>
            <a:ext cx="4114800" cy="365125"/>
          </a:xfrm>
        </p:spPr>
        <p:txBody>
          <a:bodyPr/>
          <a:lstStyle/>
          <a:p>
            <a:r>
              <a:rPr lang="en-US" dirty="0"/>
              <a:t>Confidential and Proprietary. Copyright (c) by </a:t>
            </a:r>
            <a:r>
              <a:rPr lang="en-US" dirty="0" err="1"/>
              <a:t>TrueVibez</a:t>
            </a:r>
            <a:r>
              <a:rPr lang="en-US" dirty="0"/>
              <a:t> 2020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957229" y="6305868"/>
            <a:ext cx="2743200" cy="365125"/>
          </a:xfrm>
        </p:spPr>
        <p:txBody>
          <a:bodyPr/>
          <a:lstStyle/>
          <a:p>
            <a:fld id="{D4960F7B-5716-4810-A91D-46252C2EC1F4}" type="slidenum">
              <a:rPr lang="en-US" smtClean="0"/>
              <a:t>9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3F23B83-0CCF-7A49-B2E9-4FD2BE6FE2FA}"/>
              </a:ext>
            </a:extLst>
          </p:cNvPr>
          <p:cNvSpPr/>
          <p:nvPr/>
        </p:nvSpPr>
        <p:spPr>
          <a:xfrm>
            <a:off x="1244905" y="1071676"/>
            <a:ext cx="2885014" cy="528467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600" b="1" dirty="0">
                <a:solidFill>
                  <a:srgbClr val="002060"/>
                </a:solidFill>
                <a:ea typeface="Bodoni Ornaments" pitchFamily="2" charset="0"/>
                <a:cs typeface="Castellar" panose="020F0502020204030204" pitchFamily="34" charset="0"/>
              </a:rPr>
              <a:t>About PAYO</a:t>
            </a:r>
          </a:p>
          <a:p>
            <a:pPr algn="ctr"/>
            <a:endParaRPr lang="en-US" sz="1600" b="1" dirty="0">
              <a:solidFill>
                <a:srgbClr val="002060"/>
              </a:solidFill>
              <a:ea typeface="Bodoni Ornaments" pitchFamily="2" charset="0"/>
              <a:cs typeface="Castellar" panose="020F0502020204030204" pitchFamily="34" charset="0"/>
            </a:endParaRPr>
          </a:p>
          <a:p>
            <a:r>
              <a:rPr lang="en-US" sz="1600" b="1" dirty="0">
                <a:solidFill>
                  <a:srgbClr val="002060"/>
                </a:solidFill>
                <a:ea typeface="Bodoni Ornaments" pitchFamily="2" charset="0"/>
                <a:cs typeface="Castellar" panose="020F0502020204030204" pitchFamily="34" charset="0"/>
              </a:rPr>
              <a:t>PAYO is an Australian company who have launched the world’s first Eat Now, Pay Later service in July 2021.</a:t>
            </a:r>
          </a:p>
          <a:p>
            <a:endParaRPr lang="en-US" sz="1600" b="1" dirty="0">
              <a:solidFill>
                <a:srgbClr val="002060"/>
              </a:solidFill>
              <a:ea typeface="Bodoni Ornaments" pitchFamily="2" charset="0"/>
              <a:cs typeface="Castellar" panose="020F0502020204030204" pitchFamily="34" charset="0"/>
            </a:endParaRPr>
          </a:p>
          <a:p>
            <a:endParaRPr lang="en-US" sz="1600" b="1" dirty="0">
              <a:solidFill>
                <a:srgbClr val="002060"/>
              </a:solidFill>
              <a:ea typeface="Bodoni Ornaments" pitchFamily="2" charset="0"/>
              <a:cs typeface="Castellar" panose="020F0502020204030204" pitchFamily="34" charset="0"/>
            </a:endParaRPr>
          </a:p>
          <a:p>
            <a:r>
              <a:rPr lang="en-US" sz="1600" b="1" dirty="0">
                <a:solidFill>
                  <a:srgbClr val="002060"/>
                </a:solidFill>
                <a:ea typeface="Bodoni Ornaments" pitchFamily="2" charset="0"/>
                <a:cs typeface="Castellar" panose="020F0502020204030204" pitchFamily="34" charset="0"/>
              </a:rPr>
              <a:t>The are backed by an existing lender with substantial customer base in the operational regions.</a:t>
            </a:r>
          </a:p>
          <a:p>
            <a:endParaRPr lang="en-US" sz="1600" b="1" dirty="0">
              <a:solidFill>
                <a:srgbClr val="002060"/>
              </a:solidFill>
              <a:ea typeface="Bodoni Ornaments" pitchFamily="2" charset="0"/>
              <a:cs typeface="Castellar" panose="020F0502020204030204" pitchFamily="34" charset="0"/>
            </a:endParaRPr>
          </a:p>
          <a:p>
            <a:endParaRPr lang="en-US" sz="1600" b="1" dirty="0">
              <a:solidFill>
                <a:srgbClr val="002060"/>
              </a:solidFill>
              <a:ea typeface="Bodoni Ornaments" pitchFamily="2" charset="0"/>
              <a:cs typeface="Castellar" panose="020F0502020204030204" pitchFamily="34" charset="0"/>
            </a:endParaRPr>
          </a:p>
          <a:p>
            <a:r>
              <a:rPr lang="en-US" sz="1600" b="1" dirty="0">
                <a:solidFill>
                  <a:srgbClr val="002060"/>
                </a:solidFill>
                <a:ea typeface="Bodoni Ornaments" pitchFamily="2" charset="0"/>
                <a:cs typeface="Castellar" panose="020F0502020204030204" pitchFamily="34" charset="0"/>
              </a:rPr>
              <a:t>Being the World’s first ENPL app, they have favorably placed themselves as market disrupters, driving investor’s interest &amp; confidence.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54A607F-4A43-3345-AA94-4964BF3530C3}"/>
              </a:ext>
            </a:extLst>
          </p:cNvPr>
          <p:cNvSpPr/>
          <p:nvPr/>
        </p:nvSpPr>
        <p:spPr>
          <a:xfrm>
            <a:off x="4129919" y="1070234"/>
            <a:ext cx="7642650" cy="528467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3" name="Graphic 22" descr="Store outline">
            <a:extLst>
              <a:ext uri="{FF2B5EF4-FFF2-40B4-BE49-F238E27FC236}">
                <a16:creationId xmlns:a16="http://schemas.microsoft.com/office/drawing/2014/main" id="{E9FD5142-74E0-6247-B9A7-B4919D7E070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200277" y="1143132"/>
            <a:ext cx="654808" cy="654808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CB22E5C9-D1BC-9746-AAAE-1CC137037FC9}"/>
              </a:ext>
            </a:extLst>
          </p:cNvPr>
          <p:cNvSpPr txBox="1"/>
          <p:nvPr/>
        </p:nvSpPr>
        <p:spPr>
          <a:xfrm>
            <a:off x="5098142" y="1121514"/>
            <a:ext cx="53762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Within 3 months of launch, </a:t>
            </a:r>
            <a:r>
              <a:rPr lang="en-US" b="1" dirty="0">
                <a:solidFill>
                  <a:srgbClr val="7030A0"/>
                </a:solidFill>
              </a:rPr>
              <a:t>700+ merchants in 4 cities </a:t>
            </a:r>
            <a:r>
              <a:rPr lang="en-US" dirty="0"/>
              <a:t>&amp; growing at the pace of 200 merchants every month </a:t>
            </a:r>
          </a:p>
        </p:txBody>
      </p:sp>
      <p:pic>
        <p:nvPicPr>
          <p:cNvPr id="27" name="Graphic 26" descr="Internet Banking with solid fill">
            <a:extLst>
              <a:ext uri="{FF2B5EF4-FFF2-40B4-BE49-F238E27FC236}">
                <a16:creationId xmlns:a16="http://schemas.microsoft.com/office/drawing/2014/main" id="{2F432859-2E95-F146-9351-729A7B50A78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277950" y="4861221"/>
            <a:ext cx="561874" cy="561874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07916FC7-A9B3-9C40-BBC7-00A597FBC981}"/>
              </a:ext>
            </a:extLst>
          </p:cNvPr>
          <p:cNvSpPr txBox="1"/>
          <p:nvPr/>
        </p:nvSpPr>
        <p:spPr>
          <a:xfrm>
            <a:off x="5132020" y="4776764"/>
            <a:ext cx="53762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 payments are via PAYO app via QR codes with options for customer to recommend for PAYO business </a:t>
            </a:r>
          </a:p>
        </p:txBody>
      </p:sp>
      <p:pic>
        <p:nvPicPr>
          <p:cNvPr id="31" name="Graphic 30" descr="Exponential Graph outline">
            <a:extLst>
              <a:ext uri="{FF2B5EF4-FFF2-40B4-BE49-F238E27FC236}">
                <a16:creationId xmlns:a16="http://schemas.microsoft.com/office/drawing/2014/main" id="{14FDD341-2EBD-6248-AD50-501B3A19F12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279674" y="2719435"/>
            <a:ext cx="564614" cy="564614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04DBB5DA-0268-3247-B2B9-65503D63C769}"/>
              </a:ext>
            </a:extLst>
          </p:cNvPr>
          <p:cNvSpPr txBox="1"/>
          <p:nvPr/>
        </p:nvSpPr>
        <p:spPr>
          <a:xfrm>
            <a:off x="5109986" y="2646825"/>
            <a:ext cx="58848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Top performing 50 restaurants have received thousands of transactions with recorded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order value increase of 60%</a:t>
            </a:r>
          </a:p>
        </p:txBody>
      </p:sp>
      <p:pic>
        <p:nvPicPr>
          <p:cNvPr id="34" name="Graphic 33" descr="Star-struck face outline with solid fill">
            <a:extLst>
              <a:ext uri="{FF2B5EF4-FFF2-40B4-BE49-F238E27FC236}">
                <a16:creationId xmlns:a16="http://schemas.microsoft.com/office/drawing/2014/main" id="{90F92612-23E1-AD4E-B7D4-C9E7592944C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4257754" y="3425372"/>
            <a:ext cx="604092" cy="604092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CDD6AEB5-1CD6-0F4F-93F8-15D2EE84AAE4}"/>
              </a:ext>
            </a:extLst>
          </p:cNvPr>
          <p:cNvSpPr txBox="1"/>
          <p:nvPr/>
        </p:nvSpPr>
        <p:spPr>
          <a:xfrm>
            <a:off x="5119165" y="3394140"/>
            <a:ext cx="58848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Diners can discover restaurants, filter by preferences, call restaurant, book table and receive range of offers &amp; deals.</a:t>
            </a:r>
          </a:p>
        </p:txBody>
      </p:sp>
      <p:pic>
        <p:nvPicPr>
          <p:cNvPr id="37" name="Graphic 36" descr="Handshake with solid fill">
            <a:extLst>
              <a:ext uri="{FF2B5EF4-FFF2-40B4-BE49-F238E27FC236}">
                <a16:creationId xmlns:a16="http://schemas.microsoft.com/office/drawing/2014/main" id="{D612E982-725D-D148-8093-A7804852E07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4241112" y="4084264"/>
            <a:ext cx="678841" cy="678841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90466286-2FA4-FB40-A2CF-57F8049A22D4}"/>
              </a:ext>
            </a:extLst>
          </p:cNvPr>
          <p:cNvSpPr txBox="1"/>
          <p:nvPr/>
        </p:nvSpPr>
        <p:spPr>
          <a:xfrm>
            <a:off x="5117327" y="4086365"/>
            <a:ext cx="58848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Both restaurants &amp; customers are incentivized </a:t>
            </a:r>
            <a:r>
              <a:rPr lang="en-US" dirty="0"/>
              <a:t>for referring more paying users to the platform </a:t>
            </a:r>
          </a:p>
        </p:txBody>
      </p:sp>
      <p:pic>
        <p:nvPicPr>
          <p:cNvPr id="40" name="Graphic 39" descr="Stopwatch 25% outline">
            <a:extLst>
              <a:ext uri="{FF2B5EF4-FFF2-40B4-BE49-F238E27FC236}">
                <a16:creationId xmlns:a16="http://schemas.microsoft.com/office/drawing/2014/main" id="{D7831F22-F050-704E-B804-FB3915379484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4222905" y="1837200"/>
            <a:ext cx="654808" cy="654808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B3125995-0939-3C40-8A84-66A32CC1B679}"/>
              </a:ext>
            </a:extLst>
          </p:cNvPr>
          <p:cNvSpPr txBox="1"/>
          <p:nvPr/>
        </p:nvSpPr>
        <p:spPr>
          <a:xfrm>
            <a:off x="5109986" y="1852740"/>
            <a:ext cx="58848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 payments are divided across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4 interest free EMIs, with only a quarter of payment to be made upfront.</a:t>
            </a:r>
          </a:p>
        </p:txBody>
      </p:sp>
      <p:pic>
        <p:nvPicPr>
          <p:cNvPr id="43" name="Graphic 42" descr="Fast Forward with solid fill">
            <a:extLst>
              <a:ext uri="{FF2B5EF4-FFF2-40B4-BE49-F238E27FC236}">
                <a16:creationId xmlns:a16="http://schemas.microsoft.com/office/drawing/2014/main" id="{CEAD0278-5321-1E47-8D75-46E3BF1E0592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4193022" y="5575395"/>
            <a:ext cx="693531" cy="693531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62107540-D4D2-BF49-A28D-8542144F7318}"/>
              </a:ext>
            </a:extLst>
          </p:cNvPr>
          <p:cNvSpPr txBox="1"/>
          <p:nvPr/>
        </p:nvSpPr>
        <p:spPr>
          <a:xfrm>
            <a:off x="5115490" y="5587001"/>
            <a:ext cx="65849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Instant approval &amp; discreet process </a:t>
            </a:r>
            <a:r>
              <a:rPr lang="en-US" dirty="0"/>
              <a:t>has given PAYO an edge over other modes of payments, eliminating need to carry wallets</a:t>
            </a:r>
          </a:p>
        </p:txBody>
      </p:sp>
    </p:spTree>
    <p:extLst>
      <p:ext uri="{BB962C8B-B14F-4D97-AF65-F5344CB8AC3E}">
        <p14:creationId xmlns:p14="http://schemas.microsoft.com/office/powerpoint/2010/main" val="14182910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71810</TotalTime>
  <Words>1248</Words>
  <Application>Microsoft Macintosh PowerPoint</Application>
  <PresentationFormat>Widescreen</PresentationFormat>
  <Paragraphs>153</Paragraphs>
  <Slides>12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Arial</vt:lpstr>
      <vt:lpstr>Arial Black</vt:lpstr>
      <vt:lpstr>Calibri</vt:lpstr>
      <vt:lpstr>Calibri Light</vt:lpstr>
      <vt:lpstr>Helvetica</vt:lpstr>
      <vt:lpstr>Helvetica Neue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Hp</dc:creator>
  <cp:lastModifiedBy>Alok Sambuddha</cp:lastModifiedBy>
  <cp:revision>213</cp:revision>
  <cp:lastPrinted>2021-11-11T17:48:08Z</cp:lastPrinted>
  <dcterms:created xsi:type="dcterms:W3CDTF">2020-06-12T02:29:26Z</dcterms:created>
  <dcterms:modified xsi:type="dcterms:W3CDTF">2021-12-18T07:14:10Z</dcterms:modified>
</cp:coreProperties>
</file>